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3" r:id="rId2"/>
    <p:sldId id="341" r:id="rId3"/>
    <p:sldId id="345" r:id="rId4"/>
    <p:sldId id="346" r:id="rId5"/>
    <p:sldId id="349" r:id="rId6"/>
    <p:sldId id="340" r:id="rId7"/>
    <p:sldId id="350" r:id="rId8"/>
    <p:sldId id="351" r:id="rId9"/>
    <p:sldId id="338" r:id="rId10"/>
    <p:sldId id="339" r:id="rId11"/>
    <p:sldId id="3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5E5"/>
    <a:srgbClr val="FFCCCC"/>
    <a:srgbClr val="FFCCFF"/>
    <a:srgbClr val="0033CC"/>
    <a:srgbClr val="008080"/>
    <a:srgbClr val="009900"/>
    <a:srgbClr val="003300"/>
    <a:srgbClr val="FF6D6D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 showGuides="1">
      <p:cViewPr varScale="1">
        <p:scale>
          <a:sx n="82" d="100"/>
          <a:sy n="82" d="100"/>
        </p:scale>
        <p:origin x="278" y="7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7379-B6D0-441D-AB21-D4119F1B3F2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CB576-2B00-4461-9E2D-CE72A220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0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4121-878E-4D89-4E31-169BC36F1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6354D-F516-3815-8B4C-B04781F1E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635BF-8A46-0901-C336-51A15204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6A802-6DB9-2D27-AE45-B111715F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5C80-2214-DABA-60E0-13C8BA88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47B4-2242-CB5C-608C-C31E9C9D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0EBA0-84A7-7BF3-EC4B-0DB8A7D5E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63839-311E-0334-DB83-D2337A4D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3F7F5-DEE8-2BEB-0E9C-637B080E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8CB1C-10F4-F8B7-744C-26EEE5F2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13135-C671-9F81-3C65-99F45DBBF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48E32-B0A5-0D2A-6471-A59B8E3FF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8E0-D0CA-1C9D-C396-EA81F979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9090-32CA-3012-6EA2-A1C726E3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59777-3E67-C1DC-4C0F-58CE7FA0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8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5B0E-F628-E54C-12DE-3659CFD7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EC1E-146E-C3B0-9D5B-575909FD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1FDB2-B95C-BF9C-A18F-37447A2C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EBCAC-587C-4A26-8B28-D2046B05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94517-88DD-0AAD-8E50-C22A983B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9716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DF8B-7115-4DF1-21A8-E22D2507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71C1-55AE-D78D-B3D6-1F28A5715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3F26D-E6EA-AD85-70C0-5F96C308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C1B7-3596-2391-A3BA-A7B0CC6A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513C4-96CA-559E-CBBB-0090F1FB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1F7E-477F-D6DF-79CB-1C60742D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B7A53-C2BB-B384-30D7-112E989A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3E7A5-31F1-59A2-C514-282BD82C6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5C23F-8E91-81FD-7DF3-CA15AD11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07CD-D7FC-FEEB-6FB4-734505E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70A35-20A2-79BD-C814-A1A948A4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4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B07F-3DF9-9FAD-2A26-8EA3CC7E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46DBF-4B45-195B-10EF-31B1F901C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48524-58D9-0844-7F88-3020451F0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38880-78CD-136D-F2A0-704540439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D9B59-4F60-88BE-DA69-7E208A0E2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3E38B-76CF-12EE-5482-06D823F2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9D02F-E5FC-A9A1-3A93-AF520777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06992-72FB-A780-D1F4-1C7ECF9D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9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988B-4384-B0AA-6A77-D7E4BF0F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974A-67E8-0DDA-2727-5EF759AF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586D0-6D02-4687-5ED4-F4FB8488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B6ACC-C0DE-1FF4-3AF3-78EB8BDA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8421D-440D-988F-046A-8C71BD14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F5C8B-9027-CF2F-61E8-6A32421A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51665-BEC5-77E2-CAB3-EB3B3365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5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61E1-DDDB-AB05-C655-E7CEDF27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5E76-9165-B3F0-D977-5214A7F06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07E2A-B5FE-4C46-1AE4-7C9C342E1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48D60-5371-EFD5-1FE6-1D44630C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9124C-6081-414D-6537-6B316C41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9F8B1-C4A6-E7B5-3DD6-3331F272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4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E38C-D2C1-81C0-0E36-BA25CDB4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9EA5B-8191-6D58-B863-3EC5764F9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41C11-A391-92CE-A82B-D9160E2D1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693EA-D740-CECF-0524-1B51C06D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95AD5-3B74-E520-F369-9ABCEAA1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9531-7D5F-F182-12E7-7E2646EE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45BF8-2916-7423-7E43-C58BC65A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DC28-2A07-A81F-D6FC-224E3F1D5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992A0-AD26-3FC3-B18F-0B9274BF5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2592-237C-4376-A843-33C8C327E3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4FE7E-0802-AE4E-3186-C84562BE6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8F093-3AAA-FC02-5E2E-0BCB82000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FBCD-49EE-42EC-A4FF-FCFEC5B9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CC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189B3E4A-B749-BF2B-E3E3-9AF226D7E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6192"/>
          <a:stretch/>
        </p:blipFill>
        <p:spPr>
          <a:xfrm>
            <a:off x="0" y="5895"/>
            <a:ext cx="12192000" cy="68521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352DFF-D030-5169-6D50-85593DB212F9}"/>
              </a:ext>
            </a:extLst>
          </p:cNvPr>
          <p:cNvSpPr/>
          <p:nvPr/>
        </p:nvSpPr>
        <p:spPr>
          <a:xfrm>
            <a:off x="-68093" y="3429001"/>
            <a:ext cx="12260094" cy="34290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0E95F-AA26-6B2B-9489-BDE7A6E1BF20}"/>
              </a:ext>
            </a:extLst>
          </p:cNvPr>
          <p:cNvGrpSpPr/>
          <p:nvPr/>
        </p:nvGrpSpPr>
        <p:grpSpPr>
          <a:xfrm>
            <a:off x="0" y="1263436"/>
            <a:ext cx="14351421" cy="3591594"/>
            <a:chOff x="0" y="664032"/>
            <a:chExt cx="14351421" cy="5636022"/>
          </a:xfrm>
          <a:solidFill>
            <a:schemeClr val="tx1">
              <a:alpha val="89020"/>
            </a:schemeClr>
          </a:solidFill>
        </p:grpSpPr>
        <p:sp>
          <p:nvSpPr>
            <p:cNvPr id="9" name="Double Wave 8">
              <a:extLst>
                <a:ext uri="{FF2B5EF4-FFF2-40B4-BE49-F238E27FC236}">
                  <a16:creationId xmlns:a16="http://schemas.microsoft.com/office/drawing/2014/main" id="{28BD7A37-3D2C-0F0D-B875-14B67DC49313}"/>
                </a:ext>
              </a:extLst>
            </p:cNvPr>
            <p:cNvSpPr/>
            <p:nvPr/>
          </p:nvSpPr>
          <p:spPr>
            <a:xfrm>
              <a:off x="0" y="670728"/>
              <a:ext cx="7173060" cy="5629326"/>
            </a:xfrm>
            <a:prstGeom prst="doubleWave">
              <a:avLst>
                <a:gd name="adj1" fmla="val 307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>
              <a:extLst>
                <a:ext uri="{FF2B5EF4-FFF2-40B4-BE49-F238E27FC236}">
                  <a16:creationId xmlns:a16="http://schemas.microsoft.com/office/drawing/2014/main" id="{B34BF1E9-50B8-6939-1D1A-DDFB79C2094A}"/>
                </a:ext>
              </a:extLst>
            </p:cNvPr>
            <p:cNvSpPr/>
            <p:nvPr/>
          </p:nvSpPr>
          <p:spPr>
            <a:xfrm>
              <a:off x="7173060" y="664032"/>
              <a:ext cx="7178361" cy="5629326"/>
            </a:xfrm>
            <a:prstGeom prst="doubleWave">
              <a:avLst>
                <a:gd name="adj1" fmla="val 307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1E9A7DF-68A6-4B6D-21B3-4619F22CBFE2}"/>
              </a:ext>
            </a:extLst>
          </p:cNvPr>
          <p:cNvSpPr/>
          <p:nvPr/>
        </p:nvSpPr>
        <p:spPr>
          <a:xfrm>
            <a:off x="0" y="1738974"/>
            <a:ext cx="12111604" cy="3742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H Baijam" panose="02000506000000020004" pitchFamily="2" charset="-34"/>
                <a:cs typeface="TH Baijam" panose="02000506000000020004" pitchFamily="2" charset="-34"/>
              </a:rPr>
              <a:t>Survey of zoonotic viruses in wildlife and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H Baijam" panose="02000506000000020004" pitchFamily="2" charset="-34"/>
                <a:cs typeface="TH Baijam" panose="02000506000000020004" pitchFamily="2" charset="-34"/>
              </a:rPr>
              <a:t>human contacts</a:t>
            </a:r>
            <a:r>
              <a:rPr lang="en-US" sz="4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/>
                <a:latin typeface="TH Baijam" panose="02000506000000020004" pitchFamily="2" charset="-34"/>
                <a:cs typeface="TH Baijam" panose="02000506000000020004" pitchFamily="2" charset="-34"/>
              </a:rPr>
              <a:t>in Chiang Mai Province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TH Baijam" panose="02000506000000020004" pitchFamily="2" charset="-34"/>
                <a:cs typeface="TH Baijam" panose="02000506000000020004" pitchFamily="2" charset="-34"/>
              </a:rPr>
              <a:t>การสำรวจไวรัส</a:t>
            </a:r>
            <a:r>
              <a:rPr lang="th-TH" sz="4000" b="1" dirty="0">
                <a:solidFill>
                  <a:schemeClr val="bg1"/>
                </a:solidFill>
                <a:effectLst/>
                <a:latin typeface="TH Baijam" panose="02000506000000020004" pitchFamily="2" charset="-34"/>
                <a:cs typeface="TH Baijam" panose="02000506000000020004" pitchFamily="2" charset="-34"/>
              </a:rPr>
              <a:t>ที่ติดต่อระหว่างคนและสัตว์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H Baijam" panose="02000506000000020004" pitchFamily="2" charset="-34"/>
                <a:cs typeface="TH Baijam" panose="02000506000000020004" pitchFamily="2" charset="-34"/>
              </a:rPr>
              <a:t>ในสัตว์ป่า</a:t>
            </a:r>
            <a:r>
              <a:rPr lang="en-US" sz="40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และผู้สัมผัสสัตว์ป่า</a:t>
            </a:r>
            <a:endParaRPr lang="en-US" sz="40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ใน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H Baijam" panose="02000506000000020004" pitchFamily="2" charset="-34"/>
                <a:cs typeface="TH Baijam" panose="02000506000000020004" pitchFamily="2" charset="-34"/>
              </a:rPr>
              <a:t>จังหวัดเชียงใหม่</a:t>
            </a:r>
            <a:endParaRPr lang="en-US" sz="4000" b="1" dirty="0">
              <a:solidFill>
                <a:schemeClr val="bg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CE0A83F-A742-4A1C-CFA5-89E216303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66" y="6156610"/>
            <a:ext cx="683666" cy="683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80732A-B19F-7506-E46D-77BF46E75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3" y="6292146"/>
            <a:ext cx="1170737" cy="48596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0509957-D907-C0A2-CC73-840D61C5F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21" y="6152214"/>
            <a:ext cx="960655" cy="68366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BB1D837-6FAF-D596-0078-722238DA7C5E}"/>
              </a:ext>
            </a:extLst>
          </p:cNvPr>
          <p:cNvSpPr txBox="1"/>
          <p:nvPr/>
        </p:nvSpPr>
        <p:spPr>
          <a:xfrm>
            <a:off x="3062039" y="5149394"/>
            <a:ext cx="5987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PREMMARIN INMONTHIAN</a:t>
            </a:r>
            <a:endParaRPr lang="th-T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assistance of LUCENT international collaboration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AMS-CMU</a:t>
            </a:r>
          </a:p>
        </p:txBody>
      </p:sp>
    </p:spTree>
    <p:extLst>
      <p:ext uri="{BB962C8B-B14F-4D97-AF65-F5344CB8AC3E}">
        <p14:creationId xmlns:p14="http://schemas.microsoft.com/office/powerpoint/2010/main" val="235813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DA97BD-01BB-799F-A554-5F46BF641045}"/>
              </a:ext>
            </a:extLst>
          </p:cNvPr>
          <p:cNvSpPr/>
          <p:nvPr/>
        </p:nvSpPr>
        <p:spPr>
          <a:xfrm>
            <a:off x="162803" y="47662"/>
            <a:ext cx="4428143" cy="7381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Outputs and Outcomes</a:t>
            </a:r>
            <a:endParaRPr lang="en-US" sz="2800" b="1" dirty="0">
              <a:solidFill>
                <a:srgbClr val="0033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71CE50-4C28-9FD4-FB87-3E3D7EAD97D7}"/>
              </a:ext>
            </a:extLst>
          </p:cNvPr>
          <p:cNvSpPr/>
          <p:nvPr/>
        </p:nvSpPr>
        <p:spPr>
          <a:xfrm>
            <a:off x="162802" y="635771"/>
            <a:ext cx="12595062" cy="2886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zoonoses pathogens in high-risk human population and wildlife</a:t>
            </a:r>
            <a:endParaRPr lang="th-TH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exposure to zoonotic viruses in high-risk population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behavior risk for zoonotic infections</a:t>
            </a:r>
            <a:endParaRPr lang="th-TH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Human-pathogen-animal Interface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715F4-F47F-DB1B-261F-30B56703016D}"/>
              </a:ext>
            </a:extLst>
          </p:cNvPr>
          <p:cNvSpPr/>
          <p:nvPr/>
        </p:nvSpPr>
        <p:spPr>
          <a:xfrm>
            <a:off x="162802" y="2967657"/>
            <a:ext cx="11297326" cy="73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106FC-3EBB-BBA5-2FB0-B9F86CB4BB38}"/>
              </a:ext>
            </a:extLst>
          </p:cNvPr>
          <p:cNvSpPr txBox="1"/>
          <p:nvPr/>
        </p:nvSpPr>
        <p:spPr>
          <a:xfrm>
            <a:off x="162803" y="1891123"/>
            <a:ext cx="9398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US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94D538-8E50-8A54-141F-E36C2624B96C}"/>
              </a:ext>
            </a:extLst>
          </p:cNvPr>
          <p:cNvSpPr/>
          <p:nvPr/>
        </p:nvSpPr>
        <p:spPr>
          <a:xfrm>
            <a:off x="919922" y="3794293"/>
            <a:ext cx="12595062" cy="2403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awareness on zoonotic diseases, emerging/re-emerging disease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impact of outbreak/emerging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prevention for the possible outbreak, Alert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E0C7C-2BDC-DD12-8131-2D99CD64894F}"/>
              </a:ext>
            </a:extLst>
          </p:cNvPr>
          <p:cNvSpPr/>
          <p:nvPr/>
        </p:nvSpPr>
        <p:spPr>
          <a:xfrm>
            <a:off x="11399519" y="6198234"/>
            <a:ext cx="693290" cy="5575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95886-9EF5-13CE-909D-D106CDAC156C}"/>
              </a:ext>
            </a:extLst>
          </p:cNvPr>
          <p:cNvSpPr/>
          <p:nvPr/>
        </p:nvSpPr>
        <p:spPr>
          <a:xfrm>
            <a:off x="162802" y="2360097"/>
            <a:ext cx="11297326" cy="738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0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9C3547E-877C-B0ED-0EA0-424004FBD75D}"/>
              </a:ext>
            </a:extLst>
          </p:cNvPr>
          <p:cNvGrpSpPr/>
          <p:nvPr/>
        </p:nvGrpSpPr>
        <p:grpSpPr>
          <a:xfrm>
            <a:off x="1592796" y="2545137"/>
            <a:ext cx="9014244" cy="3408623"/>
            <a:chOff x="1227036" y="1722177"/>
            <a:chExt cx="10105718" cy="39068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727A53-4F02-6F7B-C0AD-4CB666E67E63}"/>
                </a:ext>
              </a:extLst>
            </p:cNvPr>
            <p:cNvGrpSpPr/>
            <p:nvPr/>
          </p:nvGrpSpPr>
          <p:grpSpPr>
            <a:xfrm>
              <a:off x="1227036" y="1722177"/>
              <a:ext cx="10105718" cy="3776424"/>
              <a:chOff x="481002" y="1479064"/>
              <a:chExt cx="10625639" cy="3987369"/>
            </a:xfrm>
          </p:grpSpPr>
          <p:pic>
            <p:nvPicPr>
              <p:cNvPr id="9" name="Picture 8" descr="Logo&#10;&#10;Description automatically generated with low confidence">
                <a:extLst>
                  <a:ext uri="{FF2B5EF4-FFF2-40B4-BE49-F238E27FC236}">
                    <a16:creationId xmlns:a16="http://schemas.microsoft.com/office/drawing/2014/main" id="{EBDB6200-C25C-D5AC-A45D-88902CA69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6444" y="4024213"/>
                <a:ext cx="1752699" cy="1442220"/>
              </a:xfrm>
              <a:prstGeom prst="rect">
                <a:avLst/>
              </a:prstGeom>
            </p:spPr>
          </p:pic>
          <p:pic>
            <p:nvPicPr>
              <p:cNvPr id="10" name="Picture 9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65314134-B403-0C33-8D39-101BED278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6897" y="4003904"/>
                <a:ext cx="1752699" cy="124879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36C81A1-58A1-74A4-3DB7-D32D4B80C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002" y="1659971"/>
                <a:ext cx="2387437" cy="118178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4E05041-A6C0-780A-9C03-7EFBBB0C86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1897" y="1634827"/>
                <a:ext cx="2909704" cy="1222076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8702C1D-80D7-3A92-2F16-4D4222B46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04593" y="1479064"/>
                <a:ext cx="3202048" cy="1248797"/>
              </a:xfrm>
              <a:prstGeom prst="rect">
                <a:avLst/>
              </a:prstGeom>
            </p:spPr>
          </p:pic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7FF5DFC3-47B6-3A6E-B7C5-D096DCE21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0260" y="3745326"/>
              <a:ext cx="2090919" cy="1883748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421C562-29F9-5187-7842-CAC37D7F4700}"/>
              </a:ext>
            </a:extLst>
          </p:cNvPr>
          <p:cNvSpPr/>
          <p:nvPr/>
        </p:nvSpPr>
        <p:spPr>
          <a:xfrm>
            <a:off x="3826822" y="1110079"/>
            <a:ext cx="5092943" cy="7381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Acknowledgements</a:t>
            </a:r>
            <a:endParaRPr lang="en-US" sz="4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3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9470D4-2E43-49C5-29C2-9B0818925F86}"/>
              </a:ext>
            </a:extLst>
          </p:cNvPr>
          <p:cNvSpPr txBox="1"/>
          <p:nvPr/>
        </p:nvSpPr>
        <p:spPr>
          <a:xfrm>
            <a:off x="0" y="6586515"/>
            <a:ext cx="7566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en-US" sz="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en-US" sz="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infections: how and why they arise-GOV.UK5Jan2023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https://www.gov.uk/government/publications/emerging-infections-characteristics-epidemiology-and-global-distribution/emerging-infections-how-and-why-they-arise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6203BB-B9AE-6CD6-9D57-FE8161436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97" y="1889895"/>
            <a:ext cx="8140442" cy="4578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4842B3-9398-27F3-044E-7E0B3946417A}"/>
              </a:ext>
            </a:extLst>
          </p:cNvPr>
          <p:cNvSpPr/>
          <p:nvPr/>
        </p:nvSpPr>
        <p:spPr>
          <a:xfrm>
            <a:off x="103667" y="1000594"/>
            <a:ext cx="12329286" cy="8648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Emerging disease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Diseases recognized in humans for the first time.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emerging disease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Diseases that have historically infected humans but continue to re-appear.</a:t>
            </a:r>
            <a:endParaRPr lang="en-US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6C66D6-0F64-E396-1730-D63337412E8A}"/>
              </a:ext>
            </a:extLst>
          </p:cNvPr>
          <p:cNvSpPr txBox="1"/>
          <p:nvPr/>
        </p:nvSpPr>
        <p:spPr>
          <a:xfrm>
            <a:off x="7952397" y="2441644"/>
            <a:ext cx="4162400" cy="1200329"/>
          </a:xfrm>
          <a:prstGeom prst="rect">
            <a:avLst/>
          </a:prstGeom>
          <a:solidFill>
            <a:srgbClr val="BDD7EE">
              <a:alpha val="3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60%-80%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/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emerging infections</a:t>
            </a:r>
          </a:p>
          <a:p>
            <a:pPr algn="ctr"/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derived from 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animal sources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1EDDB-9805-1205-794F-C46E28056876}"/>
              </a:ext>
            </a:extLst>
          </p:cNvPr>
          <p:cNvSpPr txBox="1"/>
          <p:nvPr/>
        </p:nvSpPr>
        <p:spPr>
          <a:xfrm>
            <a:off x="8074309" y="4162329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Zoonotic diseases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B10741-DBC2-4E29-DC1A-3FEFE4A1D2BF}"/>
              </a:ext>
            </a:extLst>
          </p:cNvPr>
          <p:cNvSpPr/>
          <p:nvPr/>
        </p:nvSpPr>
        <p:spPr>
          <a:xfrm>
            <a:off x="11399520" y="6198234"/>
            <a:ext cx="573052" cy="5575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0EA365-8DB1-1FB5-9AF0-74F9D902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96" y="237690"/>
            <a:ext cx="10515600" cy="738434"/>
          </a:xfrm>
        </p:spPr>
        <p:txBody>
          <a:bodyPr>
            <a:normAutofit/>
          </a:bodyPr>
          <a:lstStyle/>
          <a:p>
            <a:r>
              <a:rPr lang="en-US" sz="2800" b="1" dirty="0"/>
              <a:t>Background: Emerging and Re-emerging diseases</a:t>
            </a:r>
          </a:p>
        </p:txBody>
      </p:sp>
    </p:spTree>
    <p:extLst>
      <p:ext uri="{BB962C8B-B14F-4D97-AF65-F5344CB8AC3E}">
        <p14:creationId xmlns:p14="http://schemas.microsoft.com/office/powerpoint/2010/main" val="423487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BB4323B-CFB0-C835-E51B-CD3665CE20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6" y="976124"/>
            <a:ext cx="6364267" cy="2809039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C654968-37DB-DFB3-5AD5-5D598781B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16498" r="8502" b="37909"/>
          <a:stretch/>
        </p:blipFill>
        <p:spPr>
          <a:xfrm>
            <a:off x="3868915" y="1187057"/>
            <a:ext cx="2245886" cy="2405569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F2FB3-49CB-B0ED-C6FC-8C87021C18FD}"/>
              </a:ext>
            </a:extLst>
          </p:cNvPr>
          <p:cNvSpPr txBox="1"/>
          <p:nvPr/>
        </p:nvSpPr>
        <p:spPr>
          <a:xfrm>
            <a:off x="6591623" y="1391897"/>
            <a:ext cx="4875630" cy="954107"/>
          </a:xfrm>
          <a:prstGeom prst="rect">
            <a:avLst/>
          </a:prstGeom>
          <a:solidFill>
            <a:schemeClr val="accent5">
              <a:lumMod val="20000"/>
              <a:lumOff val="80000"/>
              <a:alpha val="32941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Southeast Asia (SEA):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hotspot of biodiversity.</a:t>
            </a:r>
            <a:endParaRPr lang="th-TH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H Baijam" panose="02000506000000020004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45A49-1774-9A1E-187C-6BBFAEEF6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8" t="34483" r="18104" b="23497"/>
          <a:stretch/>
        </p:blipFill>
        <p:spPr>
          <a:xfrm>
            <a:off x="176593" y="3913246"/>
            <a:ext cx="9346243" cy="28824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7F1E2A-4993-8002-1BAA-9735A9F83F7A}"/>
              </a:ext>
            </a:extLst>
          </p:cNvPr>
          <p:cNvSpPr txBox="1"/>
          <p:nvPr/>
        </p:nvSpPr>
        <p:spPr>
          <a:xfrm>
            <a:off x="9217846" y="3286057"/>
            <a:ext cx="2797561" cy="2343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Nipah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/Hendra virus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Avian influenza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Swine influenza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COVID-19</a:t>
            </a:r>
            <a:endParaRPr lang="en-US" sz="28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E5955-E1F6-6664-2AA3-83A5AD5D89DC}"/>
              </a:ext>
            </a:extLst>
          </p:cNvPr>
          <p:cNvSpPr txBox="1"/>
          <p:nvPr/>
        </p:nvSpPr>
        <p:spPr>
          <a:xfrm>
            <a:off x="6915237" y="3315981"/>
            <a:ext cx="277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viral zoonoses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52D544-6E6C-B4F1-E050-6956D23A7B6F}"/>
              </a:ext>
            </a:extLst>
          </p:cNvPr>
          <p:cNvSpPr txBox="1">
            <a:spLocks/>
          </p:cNvSpPr>
          <p:nvPr/>
        </p:nvSpPr>
        <p:spPr>
          <a:xfrm>
            <a:off x="754596" y="237690"/>
            <a:ext cx="10515600" cy="738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3CC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/>
              <a:t>Background: Emerging and Re-emerging diseases</a:t>
            </a:r>
            <a:endParaRPr lang="en-US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4653B-414C-9145-4060-FAD1437A94C5}"/>
              </a:ext>
            </a:extLst>
          </p:cNvPr>
          <p:cNvSpPr/>
          <p:nvPr/>
        </p:nvSpPr>
        <p:spPr>
          <a:xfrm>
            <a:off x="11399520" y="6198234"/>
            <a:ext cx="573052" cy="5575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492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AA81-7907-DD65-304B-06E167A3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61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Background: Chiang Mai and emerging diseases 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E0093-B330-A158-E22C-A8C9F99F6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6"/>
          <a:stretch/>
        </p:blipFill>
        <p:spPr bwMode="auto">
          <a:xfrm>
            <a:off x="-67834" y="1192696"/>
            <a:ext cx="5703321" cy="51059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C23A1-8391-1E93-F528-2EAE0B171EBA}"/>
              </a:ext>
            </a:extLst>
          </p:cNvPr>
          <p:cNvSpPr txBox="1"/>
          <p:nvPr/>
        </p:nvSpPr>
        <p:spPr>
          <a:xfrm>
            <a:off x="5297557" y="1418763"/>
            <a:ext cx="7304939" cy="4334520"/>
          </a:xfrm>
          <a:prstGeom prst="rect">
            <a:avLst/>
          </a:prstGeom>
          <a:solidFill>
            <a:srgbClr val="BDD7EE">
              <a:alpha val="2902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otential area for zoonotic viral emergence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arge biodiversity</a:t>
            </a:r>
            <a:r>
              <a:rPr lang="th-TH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70% of the area of Chiang Mai province includes forest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community activities;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wildlife consumption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Intensive agriculture and economic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4F42FA-097E-0DF3-9539-2280B19222DB}"/>
              </a:ext>
            </a:extLst>
          </p:cNvPr>
          <p:cNvSpPr/>
          <p:nvPr/>
        </p:nvSpPr>
        <p:spPr>
          <a:xfrm>
            <a:off x="11399520" y="6198234"/>
            <a:ext cx="573052" cy="5575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7861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B697-4512-B1F6-DD15-3BA09B10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18"/>
            <a:ext cx="10515600" cy="61238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CONCEPTUAL FRAMEWORK</a:t>
            </a:r>
            <a:endParaRPr lang="en-US" sz="3600" b="1" dirty="0"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069115-905C-7A38-9FE6-FF4683DF2C61}"/>
              </a:ext>
            </a:extLst>
          </p:cNvPr>
          <p:cNvCxnSpPr>
            <a:cxnSpLocks/>
          </p:cNvCxnSpPr>
          <p:nvPr/>
        </p:nvCxnSpPr>
        <p:spPr>
          <a:xfrm flipH="1">
            <a:off x="10662109" y="7668783"/>
            <a:ext cx="1" cy="1475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35B3F4-E22D-1260-C78B-345ACC3E3BE7}"/>
              </a:ext>
            </a:extLst>
          </p:cNvPr>
          <p:cNvSpPr/>
          <p:nvPr/>
        </p:nvSpPr>
        <p:spPr>
          <a:xfrm>
            <a:off x="5837719" y="1448959"/>
            <a:ext cx="1320881" cy="3738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2C10AB-AA99-8582-CE75-EF9E17383566}"/>
              </a:ext>
            </a:extLst>
          </p:cNvPr>
          <p:cNvSpPr/>
          <p:nvPr/>
        </p:nvSpPr>
        <p:spPr>
          <a:xfrm>
            <a:off x="7956285" y="1320805"/>
            <a:ext cx="1745492" cy="622598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Emerging/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705070-FDF6-0DB5-2A63-09898F84B475}"/>
              </a:ext>
            </a:extLst>
          </p:cNvPr>
          <p:cNvSpPr/>
          <p:nvPr/>
        </p:nvSpPr>
        <p:spPr>
          <a:xfrm>
            <a:off x="8916403" y="2199564"/>
            <a:ext cx="3054724" cy="373847"/>
          </a:xfrm>
          <a:prstGeom prst="roundRect">
            <a:avLst/>
          </a:prstGeom>
          <a:solidFill>
            <a:srgbClr val="FFE5E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&amp; economic impact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D2B17A-4FBB-05EA-5B7A-2FE3443FEC76}"/>
              </a:ext>
            </a:extLst>
          </p:cNvPr>
          <p:cNvSpPr/>
          <p:nvPr/>
        </p:nvSpPr>
        <p:spPr>
          <a:xfrm>
            <a:off x="5818591" y="2199564"/>
            <a:ext cx="1670752" cy="373847"/>
          </a:xfrm>
          <a:prstGeom prst="roundRect">
            <a:avLst/>
          </a:prstGeom>
          <a:solidFill>
            <a:srgbClr val="FFE5E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impact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51CFF5-B896-0822-25C3-8BEAD99BD45E}"/>
              </a:ext>
            </a:extLst>
          </p:cNvPr>
          <p:cNvSpPr/>
          <p:nvPr/>
        </p:nvSpPr>
        <p:spPr>
          <a:xfrm>
            <a:off x="7341536" y="3105471"/>
            <a:ext cx="2341091" cy="50593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PREPAREDNESS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B736DA-55F5-500E-CC34-6A26CE06C146}"/>
              </a:ext>
            </a:extLst>
          </p:cNvPr>
          <p:cNvSpPr/>
          <p:nvPr/>
        </p:nvSpPr>
        <p:spPr>
          <a:xfrm>
            <a:off x="6942924" y="5957269"/>
            <a:ext cx="3443099" cy="8115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Developing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system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more effective response strategies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A58FED-61AE-FBF6-1CB7-2A2595F2340B}"/>
              </a:ext>
            </a:extLst>
          </p:cNvPr>
          <p:cNvSpPr/>
          <p:nvPr/>
        </p:nvSpPr>
        <p:spPr>
          <a:xfrm>
            <a:off x="9313780" y="4224850"/>
            <a:ext cx="2423456" cy="439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advise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63EBCD-4491-FCBF-3770-2A354F48D319}"/>
              </a:ext>
            </a:extLst>
          </p:cNvPr>
          <p:cNvGrpSpPr/>
          <p:nvPr/>
        </p:nvGrpSpPr>
        <p:grpSpPr>
          <a:xfrm>
            <a:off x="37996" y="691453"/>
            <a:ext cx="5347207" cy="1891011"/>
            <a:chOff x="220652" y="614842"/>
            <a:chExt cx="4789197" cy="19940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5186A4-7FFC-53AB-0F79-76C39E0CF4F2}"/>
                </a:ext>
              </a:extLst>
            </p:cNvPr>
            <p:cNvSpPr/>
            <p:nvPr/>
          </p:nvSpPr>
          <p:spPr>
            <a:xfrm>
              <a:off x="220873" y="614842"/>
              <a:ext cx="4332502" cy="19940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A7C018-B5FB-35D2-B8CF-FD53BA5DAD49}"/>
                </a:ext>
              </a:extLst>
            </p:cNvPr>
            <p:cNvGrpSpPr/>
            <p:nvPr/>
          </p:nvGrpSpPr>
          <p:grpSpPr>
            <a:xfrm>
              <a:off x="2361485" y="679836"/>
              <a:ext cx="2191888" cy="1595377"/>
              <a:chOff x="1341855" y="732917"/>
              <a:chExt cx="1660918" cy="1306624"/>
            </a:xfrm>
          </p:grpSpPr>
          <p:pic>
            <p:nvPicPr>
              <p:cNvPr id="20" name="Picture 19" descr="A black rectang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0A1E08AB-DEF3-8FD0-B723-78689D7A51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97" b="75129"/>
              <a:stretch/>
            </p:blipFill>
            <p:spPr>
              <a:xfrm>
                <a:off x="1802876" y="885152"/>
                <a:ext cx="1199897" cy="11543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" name="Picture 20" descr="A black rectang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AFE394E6-43B7-F57C-2321-ADBAD19A4B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33" t="34971" r="32412" b="39590"/>
              <a:stretch/>
            </p:blipFill>
            <p:spPr>
              <a:xfrm>
                <a:off x="1341855" y="1459462"/>
                <a:ext cx="591024" cy="4534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" name="Picture 21" descr="A black rectang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016128E4-3532-2687-85A0-48B8159B19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37" t="30149" r="66631" b="50002"/>
              <a:stretch/>
            </p:blipFill>
            <p:spPr>
              <a:xfrm>
                <a:off x="1549557" y="732917"/>
                <a:ext cx="487461" cy="647409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09DE467-6B5C-938A-A0EE-BED813B47770}"/>
                </a:ext>
              </a:extLst>
            </p:cNvPr>
            <p:cNvSpPr/>
            <p:nvPr/>
          </p:nvSpPr>
          <p:spPr>
            <a:xfrm>
              <a:off x="2361486" y="1297381"/>
              <a:ext cx="1869581" cy="3942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Wildlife animals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86334A4-8D66-4F86-51C9-6BF87AEA5283}"/>
                </a:ext>
              </a:extLst>
            </p:cNvPr>
            <p:cNvSpPr/>
            <p:nvPr/>
          </p:nvSpPr>
          <p:spPr>
            <a:xfrm>
              <a:off x="220652" y="1035028"/>
              <a:ext cx="1466516" cy="90476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Agents/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pathogens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E0CA70-F5B2-E85C-293F-483631CB9A06}"/>
                </a:ext>
              </a:extLst>
            </p:cNvPr>
            <p:cNvSpPr txBox="1"/>
            <p:nvPr/>
          </p:nvSpPr>
          <p:spPr>
            <a:xfrm>
              <a:off x="2038229" y="2110667"/>
              <a:ext cx="2971620" cy="357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Reservoir/Asymptomatic host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4BF8330-F297-D5D9-5077-B7346752E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473" y="1497676"/>
              <a:ext cx="636013" cy="8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A83BC3-9424-4253-A1E8-75AB4AC11F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6211" y="1581219"/>
              <a:ext cx="62397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389721-10EB-A11A-8775-0A9EB34128D0}"/>
              </a:ext>
            </a:extLst>
          </p:cNvPr>
          <p:cNvCxnSpPr>
            <a:cxnSpLocks/>
            <a:stCxn id="13" idx="3"/>
            <a:endCxn id="5" idx="1"/>
          </p:cNvCxnSpPr>
          <p:nvPr/>
        </p:nvCxnSpPr>
        <p:spPr>
          <a:xfrm flipV="1">
            <a:off x="4875543" y="1635883"/>
            <a:ext cx="962176" cy="10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F92493-1192-C2E1-1210-AAA78D7E4537}"/>
              </a:ext>
            </a:extLst>
          </p:cNvPr>
          <p:cNvSpPr txBox="1"/>
          <p:nvPr/>
        </p:nvSpPr>
        <p:spPr>
          <a:xfrm>
            <a:off x="4667129" y="1256898"/>
            <a:ext cx="135507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Spillover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89A191-C434-82A5-321B-1872B599EEE9}"/>
              </a:ext>
            </a:extLst>
          </p:cNvPr>
          <p:cNvSpPr txBox="1"/>
          <p:nvPr/>
        </p:nvSpPr>
        <p:spPr>
          <a:xfrm>
            <a:off x="6860710" y="1300949"/>
            <a:ext cx="135507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9DB081-C41A-3D29-34F3-981B2790BD34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7158600" y="1632105"/>
            <a:ext cx="797685" cy="37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A00AF30-F110-710E-80AF-65DD81303A77}"/>
              </a:ext>
            </a:extLst>
          </p:cNvPr>
          <p:cNvSpPr/>
          <p:nvPr/>
        </p:nvSpPr>
        <p:spPr>
          <a:xfrm>
            <a:off x="5643848" y="3607709"/>
            <a:ext cx="1417483" cy="4397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8EE92E-D2B5-EDA6-26FD-23D2922FAE7E}"/>
              </a:ext>
            </a:extLst>
          </p:cNvPr>
          <p:cNvSpPr/>
          <p:nvPr/>
        </p:nvSpPr>
        <p:spPr>
          <a:xfrm>
            <a:off x="9697216" y="3510549"/>
            <a:ext cx="1656584" cy="4397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1E64820-4EED-890C-AB00-8E7C82BCA288}"/>
              </a:ext>
            </a:extLst>
          </p:cNvPr>
          <p:cNvCxnSpPr>
            <a:stCxn id="6" idx="2"/>
            <a:endCxn id="8" idx="0"/>
          </p:cNvCxnSpPr>
          <p:nvPr/>
        </p:nvCxnSpPr>
        <p:spPr>
          <a:xfrm rot="5400000">
            <a:off x="7613419" y="983951"/>
            <a:ext cx="256161" cy="2175064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5C51523-0F69-A530-FC21-CFC2CAE32423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16200000" flipH="1">
            <a:off x="9508318" y="1264116"/>
            <a:ext cx="256161" cy="1614734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61E2F6AE-A09B-9568-4EED-F287BED3D585}"/>
              </a:ext>
            </a:extLst>
          </p:cNvPr>
          <p:cNvCxnSpPr>
            <a:cxnSpLocks/>
            <a:stCxn id="9" idx="1"/>
            <a:endCxn id="27" idx="0"/>
          </p:cNvCxnSpPr>
          <p:nvPr/>
        </p:nvCxnSpPr>
        <p:spPr>
          <a:xfrm rot="10800000" flipV="1">
            <a:off x="6352590" y="3358437"/>
            <a:ext cx="988946" cy="24927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BE7454-3549-BACA-ED7E-7029F164CE36}"/>
              </a:ext>
            </a:extLst>
          </p:cNvPr>
          <p:cNvCxnSpPr>
            <a:cxnSpLocks/>
            <a:stCxn id="27" idx="2"/>
            <a:endCxn id="45" idx="0"/>
          </p:cNvCxnSpPr>
          <p:nvPr/>
        </p:nvCxnSpPr>
        <p:spPr>
          <a:xfrm>
            <a:off x="6352590" y="4047495"/>
            <a:ext cx="0" cy="310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C79E15-7452-EF75-9343-9068582FA6AC}"/>
              </a:ext>
            </a:extLst>
          </p:cNvPr>
          <p:cNvCxnSpPr>
            <a:cxnSpLocks/>
            <a:stCxn id="28" idx="2"/>
            <a:endCxn id="11" idx="0"/>
          </p:cNvCxnSpPr>
          <p:nvPr/>
        </p:nvCxnSpPr>
        <p:spPr>
          <a:xfrm>
            <a:off x="10525508" y="3950335"/>
            <a:ext cx="0" cy="274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D73EAA01-D6A6-4162-8829-8EC78C8914B8}"/>
              </a:ext>
            </a:extLst>
          </p:cNvPr>
          <p:cNvCxnSpPr>
            <a:cxnSpLocks/>
            <a:stCxn id="9" idx="3"/>
            <a:endCxn id="28" idx="0"/>
          </p:cNvCxnSpPr>
          <p:nvPr/>
        </p:nvCxnSpPr>
        <p:spPr>
          <a:xfrm>
            <a:off x="9682627" y="3358437"/>
            <a:ext cx="842881" cy="15211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F18DCDF-FEDE-32D9-4BF0-37CBE4963EBE}"/>
              </a:ext>
            </a:extLst>
          </p:cNvPr>
          <p:cNvCxnSpPr>
            <a:cxnSpLocks/>
            <a:stCxn id="45" idx="2"/>
            <a:endCxn id="10" idx="1"/>
          </p:cNvCxnSpPr>
          <p:nvPr/>
        </p:nvCxnSpPr>
        <p:spPr>
          <a:xfrm rot="16200000" flipH="1">
            <a:off x="6350376" y="5770510"/>
            <a:ext cx="594763" cy="59033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026255D-CE6A-27E4-60B8-9D4DCD7D4327}"/>
              </a:ext>
            </a:extLst>
          </p:cNvPr>
          <p:cNvCxnSpPr>
            <a:cxnSpLocks/>
            <a:endCxn id="10" idx="3"/>
          </p:cNvCxnSpPr>
          <p:nvPr/>
        </p:nvCxnSpPr>
        <p:spPr>
          <a:xfrm rot="5400000">
            <a:off x="9658522" y="5433250"/>
            <a:ext cx="1657310" cy="20230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437D58-9203-8504-9C30-75483C7CB7F3}"/>
              </a:ext>
            </a:extLst>
          </p:cNvPr>
          <p:cNvGrpSpPr/>
          <p:nvPr/>
        </p:nvGrpSpPr>
        <p:grpSpPr>
          <a:xfrm>
            <a:off x="400203" y="2863887"/>
            <a:ext cx="3443099" cy="3363836"/>
            <a:chOff x="381612" y="2834394"/>
            <a:chExt cx="3475369" cy="332094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EDF6CFB-397C-F2E6-D612-8512808A071C}"/>
                </a:ext>
              </a:extLst>
            </p:cNvPr>
            <p:cNvSpPr/>
            <p:nvPr/>
          </p:nvSpPr>
          <p:spPr>
            <a:xfrm>
              <a:off x="381612" y="2834394"/>
              <a:ext cx="3475369" cy="3320940"/>
            </a:xfrm>
            <a:prstGeom prst="roundRect">
              <a:avLst>
                <a:gd name="adj" fmla="val 824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3489EAB-964D-3E57-466E-312A09687395}"/>
                </a:ext>
              </a:extLst>
            </p:cNvPr>
            <p:cNvGrpSpPr/>
            <p:nvPr/>
          </p:nvGrpSpPr>
          <p:grpSpPr>
            <a:xfrm>
              <a:off x="419151" y="2995759"/>
              <a:ext cx="3207598" cy="3103036"/>
              <a:chOff x="782472" y="3225824"/>
              <a:chExt cx="3340181" cy="327212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005A79F-9C55-0D1E-9F03-25714368F363}"/>
                  </a:ext>
                </a:extLst>
              </p:cNvPr>
              <p:cNvSpPr/>
              <p:nvPr/>
            </p:nvSpPr>
            <p:spPr>
              <a:xfrm>
                <a:off x="1110088" y="5436323"/>
                <a:ext cx="3012565" cy="9932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Development of economic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Silk Road corridor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1081DDD-81C0-692D-730A-31DDF134B854}"/>
                  </a:ext>
                </a:extLst>
              </p:cNvPr>
              <p:cNvSpPr/>
              <p:nvPr/>
            </p:nvSpPr>
            <p:spPr>
              <a:xfrm>
                <a:off x="1112715" y="3225824"/>
                <a:ext cx="2713909" cy="220867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Climate change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Loss biodiversity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Human activity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Deforestation.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Land use change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Hunting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Wildlife trading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BC00CB-2189-A35C-C9AD-692DAE4C135F}"/>
                  </a:ext>
                </a:extLst>
              </p:cNvPr>
              <p:cNvSpPr txBox="1"/>
              <p:nvPr/>
            </p:nvSpPr>
            <p:spPr>
              <a:xfrm rot="16200000">
                <a:off x="111517" y="4025161"/>
                <a:ext cx="1654564" cy="291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Biological factors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FC70D1A-31BA-DEF1-38FD-5BE3465FF3B0}"/>
                  </a:ext>
                </a:extLst>
              </p:cNvPr>
              <p:cNvSpPr txBox="1"/>
              <p:nvPr/>
            </p:nvSpPr>
            <p:spPr>
              <a:xfrm rot="16200000">
                <a:off x="165638" y="5589959"/>
                <a:ext cx="1524820" cy="291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economic factors</a:t>
                </a:r>
              </a:p>
            </p:txBody>
          </p:sp>
        </p:grp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52B6ABF-F276-95B6-3CF1-4850481858D4}"/>
              </a:ext>
            </a:extLst>
          </p:cNvPr>
          <p:cNvSpPr/>
          <p:nvPr/>
        </p:nvSpPr>
        <p:spPr>
          <a:xfrm>
            <a:off x="3961710" y="4358313"/>
            <a:ext cx="4781760" cy="14099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potential zoonotic pathogens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detection and diagnosis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animal reservoirs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behavior risks of exposure and susceptible human populations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18343D4-DA6E-E44B-0D81-9278F7E2AAA4}"/>
              </a:ext>
            </a:extLst>
          </p:cNvPr>
          <p:cNvCxnSpPr>
            <a:cxnSpLocks/>
          </p:cNvCxnSpPr>
          <p:nvPr/>
        </p:nvCxnSpPr>
        <p:spPr>
          <a:xfrm flipH="1" flipV="1">
            <a:off x="2017986" y="2573411"/>
            <a:ext cx="1" cy="2904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35C2E2E-5E17-21AB-6B32-ECE0FBC9EFB3}"/>
              </a:ext>
            </a:extLst>
          </p:cNvPr>
          <p:cNvSpPr/>
          <p:nvPr/>
        </p:nvSpPr>
        <p:spPr>
          <a:xfrm>
            <a:off x="11399520" y="6227723"/>
            <a:ext cx="573052" cy="5575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796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/>
      <p:bldP spid="25" grpId="0"/>
      <p:bldP spid="27" grpId="0" animBg="1"/>
      <p:bldP spid="28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8D24FE-BDB6-FB83-6EAB-4DAB4854978C}"/>
              </a:ext>
            </a:extLst>
          </p:cNvPr>
          <p:cNvSpPr/>
          <p:nvPr/>
        </p:nvSpPr>
        <p:spPr>
          <a:xfrm>
            <a:off x="125897" y="622284"/>
            <a:ext cx="7080680" cy="7381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question</a:t>
            </a:r>
            <a:endParaRPr lang="en-US" sz="2800" b="1" dirty="0">
              <a:solidFill>
                <a:srgbClr val="0033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701D0-0358-72B1-B0A4-10E1358EA669}"/>
              </a:ext>
            </a:extLst>
          </p:cNvPr>
          <p:cNvSpPr/>
          <p:nvPr/>
        </p:nvSpPr>
        <p:spPr>
          <a:xfrm>
            <a:off x="-357808" y="2444135"/>
            <a:ext cx="12861236" cy="2062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risk of viral spillover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wildlife and high-risk populations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Chiang Mai province?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08C7F-BC97-2CD4-28F8-32BC840D1FB7}"/>
              </a:ext>
            </a:extLst>
          </p:cNvPr>
          <p:cNvSpPr/>
          <p:nvPr/>
        </p:nvSpPr>
        <p:spPr>
          <a:xfrm>
            <a:off x="11399520" y="6198234"/>
            <a:ext cx="573052" cy="5575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3962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FB2A-273E-A1C6-DDA2-8AAB7543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4" name="Rectangle: Single Corner Rounded 53">
            <a:extLst>
              <a:ext uri="{FF2B5EF4-FFF2-40B4-BE49-F238E27FC236}">
                <a16:creationId xmlns:a16="http://schemas.microsoft.com/office/drawing/2014/main" id="{D93D7234-C814-31C0-C635-646EBDFEF306}"/>
              </a:ext>
            </a:extLst>
          </p:cNvPr>
          <p:cNvSpPr/>
          <p:nvPr/>
        </p:nvSpPr>
        <p:spPr>
          <a:xfrm>
            <a:off x="838200" y="1562525"/>
            <a:ext cx="9521127" cy="1119545"/>
          </a:xfrm>
          <a:prstGeom prst="round1Rect">
            <a:avLst>
              <a:gd name="adj" fmla="val 4330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the circulation of potential zoonotic viruses among high-risk populations in Chiang Mai Province </a:t>
            </a:r>
          </a:p>
        </p:txBody>
      </p:sp>
      <p:sp>
        <p:nvSpPr>
          <p:cNvPr id="57" name="Rectangle: Single Corner Rounded 56">
            <a:extLst>
              <a:ext uri="{FF2B5EF4-FFF2-40B4-BE49-F238E27FC236}">
                <a16:creationId xmlns:a16="http://schemas.microsoft.com/office/drawing/2014/main" id="{33EFD114-CFA9-8DAA-417F-FE204FBDE500}"/>
              </a:ext>
            </a:extLst>
          </p:cNvPr>
          <p:cNvSpPr/>
          <p:nvPr/>
        </p:nvSpPr>
        <p:spPr>
          <a:xfrm>
            <a:off x="1315050" y="2944486"/>
            <a:ext cx="10515600" cy="1397938"/>
          </a:xfrm>
          <a:prstGeom prst="round1Rect">
            <a:avLst>
              <a:gd name="adj" fmla="val 3230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assess the serological prevalence of potential zoonotic viruses and perform concurrent behavioral questionnaire among high-risk populations in Chiang Mai Province </a:t>
            </a:r>
          </a:p>
        </p:txBody>
      </p:sp>
      <p:sp>
        <p:nvSpPr>
          <p:cNvPr id="60" name="Rectangle: Single Corner Rounded 59">
            <a:extLst>
              <a:ext uri="{FF2B5EF4-FFF2-40B4-BE49-F238E27FC236}">
                <a16:creationId xmlns:a16="http://schemas.microsoft.com/office/drawing/2014/main" id="{0018C309-3749-4752-C8F2-225517F77D0C}"/>
              </a:ext>
            </a:extLst>
          </p:cNvPr>
          <p:cNvSpPr/>
          <p:nvPr/>
        </p:nvSpPr>
        <p:spPr>
          <a:xfrm>
            <a:off x="1817106" y="4735702"/>
            <a:ext cx="9059843" cy="1119545"/>
          </a:xfrm>
          <a:prstGeom prst="round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the circulation of potential zoonotic viruses among wildlife in Chiang Mai Province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763EE6-ECB3-566C-A599-8D96DFAD2CE1}"/>
              </a:ext>
            </a:extLst>
          </p:cNvPr>
          <p:cNvSpPr txBox="1"/>
          <p:nvPr/>
        </p:nvSpPr>
        <p:spPr>
          <a:xfrm>
            <a:off x="383540" y="1804866"/>
            <a:ext cx="24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A2174E-CE54-9DB3-330C-3F9239134D6C}"/>
              </a:ext>
            </a:extLst>
          </p:cNvPr>
          <p:cNvSpPr txBox="1"/>
          <p:nvPr/>
        </p:nvSpPr>
        <p:spPr>
          <a:xfrm>
            <a:off x="770720" y="3320289"/>
            <a:ext cx="24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E670656-258B-AFB2-91F7-EC94614171E7}"/>
              </a:ext>
            </a:extLst>
          </p:cNvPr>
          <p:cNvSpPr txBox="1"/>
          <p:nvPr/>
        </p:nvSpPr>
        <p:spPr>
          <a:xfrm>
            <a:off x="1315049" y="4972308"/>
            <a:ext cx="24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003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A9C6-D2EB-555B-F141-58AC36FA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10"/>
            <a:ext cx="10515600" cy="81121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</a:rPr>
              <a:t>Scope of the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F1BDF-BE5C-6762-8C8C-0A78783AEBE0}"/>
              </a:ext>
            </a:extLst>
          </p:cNvPr>
          <p:cNvSpPr txBox="1"/>
          <p:nvPr/>
        </p:nvSpPr>
        <p:spPr>
          <a:xfrm>
            <a:off x="340131" y="1309382"/>
            <a:ext cx="2276609" cy="523220"/>
          </a:xfrm>
          <a:prstGeom prst="round1Rect">
            <a:avLst>
              <a:gd name="adj" fmla="val 37072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 sites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26FA-0A05-456A-A9D0-30F73A53B45D}"/>
              </a:ext>
            </a:extLst>
          </p:cNvPr>
          <p:cNvSpPr txBox="1"/>
          <p:nvPr/>
        </p:nvSpPr>
        <p:spPr>
          <a:xfrm>
            <a:off x="298071" y="4498714"/>
            <a:ext cx="744514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Human: High-risk populations </a:t>
            </a:r>
            <a:r>
              <a:rPr lang="en-US" sz="2400" dirty="0">
                <a:solidFill>
                  <a:srgbClr val="FF6D6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persons/site/visit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Wildlife: </a:t>
            </a:r>
            <a:r>
              <a:rPr lang="en-US" sz="2400" dirty="0">
                <a:solidFill>
                  <a:srgbClr val="FF6D6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animals/site/visit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80671-425B-4290-37AD-3B70B26F58CB}"/>
              </a:ext>
            </a:extLst>
          </p:cNvPr>
          <p:cNvSpPr txBox="1"/>
          <p:nvPr/>
        </p:nvSpPr>
        <p:spPr>
          <a:xfrm>
            <a:off x="430474" y="4044987"/>
            <a:ext cx="4694436" cy="523220"/>
          </a:xfrm>
          <a:prstGeom prst="round1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Volunteers and wildlife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6D1D1-E743-4D96-8A5E-C1A90289B6D7}"/>
              </a:ext>
            </a:extLst>
          </p:cNvPr>
          <p:cNvGrpSpPr/>
          <p:nvPr/>
        </p:nvGrpSpPr>
        <p:grpSpPr>
          <a:xfrm>
            <a:off x="5766737" y="212110"/>
            <a:ext cx="5994789" cy="5353185"/>
            <a:chOff x="-240631" y="2395792"/>
            <a:chExt cx="4672421" cy="4147497"/>
          </a:xfrm>
        </p:grpSpPr>
        <p:pic>
          <p:nvPicPr>
            <p:cNvPr id="11" name="Picture 10" descr="Map&#10;&#10;Description automatically generated">
              <a:extLst>
                <a:ext uri="{FF2B5EF4-FFF2-40B4-BE49-F238E27FC236}">
                  <a16:creationId xmlns:a16="http://schemas.microsoft.com/office/drawing/2014/main" id="{C91A6089-EBF3-2055-19B6-3E5F0FFED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" b="94320" l="9980" r="89885">
                          <a14:foregroundMark x1="65716" y1="9451" x2="65716" y2="9451"/>
                          <a14:foregroundMark x1="85472" y1="5012" x2="85472" y2="5012"/>
                          <a14:foregroundMark x1="84250" y1="7733" x2="84250" y2="7733"/>
                          <a14:foregroundMark x1="39579" y1="87303" x2="39579" y2="87303"/>
                          <a14:foregroundMark x1="42634" y1="20239" x2="42634" y2="20239"/>
                          <a14:foregroundMark x1="45078" y1="24248" x2="45078" y2="24248"/>
                          <a14:foregroundMark x1="46096" y1="25107" x2="46572" y2="35322"/>
                          <a14:foregroundMark x1="46572" y1="35322" x2="30210" y2="34177"/>
                          <a14:foregroundMark x1="30210" y1="34177" x2="22064" y2="38998"/>
                          <a14:foregroundMark x1="22064" y1="38998" x2="22064" y2="38998"/>
                          <a14:foregroundMark x1="30821" y1="35131" x2="22675" y2="42530"/>
                          <a14:foregroundMark x1="22675" y1="42530" x2="24576" y2="53747"/>
                          <a14:foregroundMark x1="24576" y1="53747" x2="25526" y2="54177"/>
                          <a14:foregroundMark x1="24437" y1="59549" x2="22471" y2="70979"/>
                          <a14:foregroundMark x1="25730" y1="52029" x2="24584" y2="58692"/>
                          <a14:foregroundMark x1="24304" y1="64821" x2="21686" y2="76051"/>
                          <a14:foregroundMark x1="21453" y1="74702" x2="25322" y2="79570"/>
                          <a14:foregroundMark x1="40801" y1="91313" x2="40801" y2="91313"/>
                          <a14:foregroundMark x1="24915" y1="83437" x2="32427" y2="91628"/>
                          <a14:foregroundMark x1="33226" y1="92210" x2="45485" y2="93747"/>
                          <a14:foregroundMark x1="75696" y1="54463" x2="64358" y2="52029"/>
                          <a14:foregroundMark x1="64358" y1="52029" x2="62702" y2="55206"/>
                          <a14:foregroundMark x1="58715" y1="77389" x2="54217" y2="78695"/>
                          <a14:foregroundMark x1="49543" y1="80147" x2="47318" y2="94320"/>
                          <a14:foregroundMark x1="60421" y1="13317" x2="41208" y2="15465"/>
                          <a14:foregroundMark x1="60217" y1="11742" x2="62865" y2="8449"/>
                          <a14:foregroundMark x1="62254" y1="5155" x2="62865" y2="10024"/>
                          <a14:foregroundMark x1="67142" y1="55752" x2="55329" y2="56993"/>
                          <a14:foregroundMark x1="56343" y1="60825" x2="60014" y2="74702"/>
                          <a14:foregroundMark x1="55329" y1="56993" x2="56077" y2="59820"/>
                          <a14:foregroundMark x1="56047" y1="60751" x2="55533" y2="60955"/>
                          <a14:foregroundMark x1="60655" y1="58801" x2="61032" y2="58329"/>
                          <a14:foregroundMark x1="60223" y1="59341" x2="60553" y2="58928"/>
                          <a14:backgroundMark x1="22267" y1="77852" x2="22267" y2="77852"/>
                          <a14:backgroundMark x1="19416" y1="74845" x2="23286" y2="81432"/>
                          <a14:backgroundMark x1="24100" y1="87017" x2="35574" y2="95370"/>
                          <a14:backgroundMark x1="35574" y1="95370" x2="36117" y2="95465"/>
                          <a14:backgroundMark x1="69382" y1="54893" x2="66784" y2="55394"/>
                          <a14:backgroundMark x1="55761" y1="64174" x2="55737" y2="64821"/>
                          <a14:backgroundMark x1="55737" y1="64821" x2="55737" y2="64821"/>
                          <a14:backgroundMark x1="60217" y1="58473" x2="60217" y2="58473"/>
                          <a14:backgroundMark x1="61310" y1="60971" x2="59174" y2="65977"/>
                          <a14:backgroundMark x1="62254" y1="58759" x2="61840" y2="59728"/>
                          <a14:backgroundMark x1="59749" y1="74736" x2="60217" y2="77709"/>
                          <a14:backgroundMark x1="60621" y1="58536" x2="59403" y2="58759"/>
                          <a14:backgroundMark x1="64087" y1="57900" x2="60953" y2="58475"/>
                          <a14:backgroundMark x1="59606" y1="61239" x2="59606" y2="62673"/>
                          <a14:backgroundMark x1="51460" y1="79857" x2="54107" y2="78854"/>
                          <a14:backgroundMark x1="51663" y1="79427" x2="50849" y2="80573"/>
                          <a14:backgroundMark x1="38357" y1="14749" x2="51799" y2="12745"/>
                          <a14:backgroundMark x1="51799" y1="12745" x2="53904" y2="11169"/>
                          <a14:backgroundMark x1="60774" y1="58344" x2="59267" y2="58234"/>
                          <a14:backgroundMark x1="74270" y1="59332" x2="61014" y2="58362"/>
                          <a14:backgroundMark x1="60744" y1="58863" x2="66327" y2="61241"/>
                          <a14:backgroundMark x1="59267" y1="58234" x2="60457" y2="58741"/>
                          <a14:backgroundMark x1="60625" y1="59146" x2="60625" y2="62243"/>
                          <a14:backgroundMark x1="63069" y1="57041" x2="73456" y2="66396"/>
                          <a14:backgroundMark x1="73456" y1="66396" x2="73659" y2="66110"/>
                          <a14:backgroundMark x1="57773" y1="60095" x2="58995" y2="58473"/>
                          <a14:backgroundMark x1="56144" y1="59761" x2="62661" y2="61384"/>
                          <a14:backgroundMark x1="63069" y1="57900" x2="63069" y2="60382"/>
                          <a14:backgroundMark x1="60625" y1="59618" x2="59606" y2="60095"/>
                          <a14:backgroundMark x1="24508" y1="58616" x2="23286" y2="58759"/>
                          <a14:backgroundMark x1="60217" y1="60525" x2="60217" y2="581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55" r="-2493" b="4782"/>
            <a:stretch/>
          </p:blipFill>
          <p:spPr>
            <a:xfrm>
              <a:off x="-240631" y="2395792"/>
              <a:ext cx="3253595" cy="4147497"/>
            </a:xfrm>
            <a:prstGeom prst="rect">
              <a:avLst/>
            </a:prstGeom>
          </p:spPr>
        </p:pic>
        <p:pic>
          <p:nvPicPr>
            <p:cNvPr id="13" name="Picture 12" descr="Map&#10;&#10;Description automatically generated">
              <a:extLst>
                <a:ext uri="{FF2B5EF4-FFF2-40B4-BE49-F238E27FC236}">
                  <a16:creationId xmlns:a16="http://schemas.microsoft.com/office/drawing/2014/main" id="{14E7451C-204C-0296-D575-3D84CB68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123" y="4658325"/>
              <a:ext cx="1417707" cy="1813537"/>
            </a:xfrm>
            <a:prstGeom prst="rect">
              <a:avLst/>
            </a:prstGeom>
          </p:spPr>
        </p:pic>
        <p:pic>
          <p:nvPicPr>
            <p:cNvPr id="14" name="Picture 13" descr="Map&#10;&#10;Description automatically generated">
              <a:extLst>
                <a:ext uri="{FF2B5EF4-FFF2-40B4-BE49-F238E27FC236}">
                  <a16:creationId xmlns:a16="http://schemas.microsoft.com/office/drawing/2014/main" id="{61347E9C-9863-5B09-FBF6-0255489CF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24" b="96421" l="889" r="98667">
                          <a14:foregroundMark x1="1572" y1="69327" x2="1646" y2="68996"/>
                          <a14:foregroundMark x1="46444" y1="85011" x2="77344" y2="91791"/>
                          <a14:foregroundMark x1="73556" y1="5593" x2="73556" y2="5593"/>
                          <a14:foregroundMark x1="75191" y1="5708" x2="75111" y2="5145"/>
                          <a14:foregroundMark x1="76667" y1="5369" x2="73556" y2="5817"/>
                          <a14:foregroundMark x1="45778" y1="1566" x2="47333" y2="5593"/>
                          <a14:foregroundMark x1="90222" y1="38479" x2="91442" y2="40525"/>
                          <a14:foregroundMark x1="92672" y1="51235" x2="92444" y2="52125"/>
                          <a14:foregroundMark x1="93556" y1="52796" x2="93556" y2="52796"/>
                          <a14:foregroundMark x1="92444" y1="52125" x2="92444" y2="52125"/>
                          <a14:foregroundMark x1="76222" y1="90604" x2="76222" y2="90604"/>
                          <a14:foregroundMark x1="81556" y1="89933" x2="61556" y2="84787"/>
                          <a14:foregroundMark x1="83556" y1="86353" x2="79778" y2="95078"/>
                          <a14:foregroundMark x1="79778" y1="95078" x2="76889" y2="95078"/>
                          <a14:foregroundMark x1="85778" y1="96197" x2="85778" y2="96197"/>
                          <a14:foregroundMark x1="84222" y1="96421" x2="84222" y2="96421"/>
                          <a14:foregroundMark x1="84889" y1="96421" x2="84889" y2="96421"/>
                          <a14:foregroundMark x1="84889" y1="96421" x2="74000" y2="95526"/>
                          <a14:foregroundMark x1="84889" y1="95078" x2="85333" y2="96197"/>
                          <a14:foregroundMark x1="54889" y1="93736" x2="55111" y2="96197"/>
                          <a14:foregroundMark x1="56222" y1="95526" x2="66222" y2="94183"/>
                          <a14:foregroundMark x1="66222" y1="95749" x2="66222" y2="96197"/>
                          <a14:foregroundMark x1="66222" y1="94183" x2="66222" y2="95749"/>
                          <a14:foregroundMark x1="71556" y1="95078" x2="75778" y2="95749"/>
                          <a14:foregroundMark x1="70667" y1="95749" x2="72000" y2="95526"/>
                          <a14:foregroundMark x1="56444" y1="94631" x2="55556" y2="94183"/>
                          <a14:foregroundMark x1="56667" y1="95078" x2="56667" y2="91723"/>
                          <a14:foregroundMark x1="58444" y1="94183" x2="54667" y2="93960"/>
                          <a14:foregroundMark x1="6000" y1="73154" x2="3556" y2="76734"/>
                          <a14:foregroundMark x1="1333" y1="73602" x2="6667" y2="81432"/>
                          <a14:foregroundMark x1="6667" y1="81432" x2="8444" y2="81879"/>
                          <a14:foregroundMark x1="4667" y1="78300" x2="7778" y2="82103"/>
                          <a14:foregroundMark x1="24444" y1="85682" x2="22889" y2="90604"/>
                          <a14:foregroundMark x1="39333" y1="91051" x2="40889" y2="91946"/>
                          <a14:foregroundMark x1="53277" y1="93077" x2="79111" y2="96197"/>
                          <a14:foregroundMark x1="40222" y1="91499" x2="43515" y2="91897"/>
                          <a14:foregroundMark x1="24444" y1="87472" x2="32667" y2="86353"/>
                          <a14:foregroundMark x1="32667" y1="86353" x2="41778" y2="89709"/>
                          <a14:foregroundMark x1="55155" y1="90358" x2="60222" y2="90604"/>
                          <a14:foregroundMark x1="49668" y1="90092" x2="51629" y2="90187"/>
                          <a14:foregroundMark x1="48336" y1="90027" x2="49510" y2="90084"/>
                          <a14:foregroundMark x1="41778" y1="89709" x2="42205" y2="89730"/>
                          <a14:foregroundMark x1="6667" y1="74273" x2="8000" y2="81879"/>
                          <a14:foregroundMark x1="8000" y1="81879" x2="7111" y2="80984"/>
                          <a14:foregroundMark x1="9111" y1="83445" x2="8667" y2="81208"/>
                          <a14:foregroundMark x1="8222" y1="80313" x2="7333" y2="82550"/>
                          <a14:foregroundMark x1="71111" y1="6488" x2="72444" y2="8501"/>
                          <a14:foregroundMark x1="73778" y1="8277" x2="72889" y2="8501"/>
                          <a14:backgroundMark x1="22444" y1="7830" x2="35111" y2="6935"/>
                          <a14:backgroundMark x1="41307" y1="3113" x2="42000" y2="2685"/>
                          <a14:backgroundMark x1="35111" y1="6935" x2="40803" y2="3424"/>
                          <a14:backgroundMark x1="42000" y1="2685" x2="42906" y2="2638"/>
                          <a14:backgroundMark x1="51223" y1="2541" x2="58444" y2="6488"/>
                          <a14:backgroundMark x1="58444" y1="6488" x2="66222" y2="7159"/>
                          <a14:backgroundMark x1="30444" y1="3579" x2="30444" y2="6711"/>
                          <a14:backgroundMark x1="39111" y1="3803" x2="6889" y2="4474"/>
                          <a14:backgroundMark x1="6889" y1="4474" x2="6889" y2="4474"/>
                          <a14:backgroundMark x1="42667" y1="1566" x2="42667" y2="1566"/>
                          <a14:backgroundMark x1="49362" y1="227" x2="49111" y2="0"/>
                          <a14:backgroundMark x1="51333" y1="2013" x2="50850" y2="1575"/>
                          <a14:backgroundMark x1="42444" y1="1342" x2="42222" y2="2908"/>
                          <a14:backgroundMark x1="77156" y1="6073" x2="79111" y2="6040"/>
                          <a14:backgroundMark x1="65778" y1="6264" x2="71145" y2="6174"/>
                          <a14:backgroundMark x1="79111" y1="6040" x2="88222" y2="26174"/>
                          <a14:backgroundMark x1="88222" y1="26174" x2="88222" y2="26174"/>
                          <a14:backgroundMark x1="80222" y1="7383" x2="80889" y2="3803"/>
                          <a14:backgroundMark x1="77778" y1="4474" x2="78889" y2="5369"/>
                          <a14:backgroundMark x1="80889" y1="4474" x2="79333" y2="6264"/>
                          <a14:backgroundMark x1="87556" y1="28188" x2="90667" y2="35794"/>
                          <a14:backgroundMark x1="90667" y1="35794" x2="90667" y2="36913"/>
                          <a14:backgroundMark x1="89778" y1="22595" x2="91931" y2="37550"/>
                          <a14:backgroundMark x1="93778" y1="35794" x2="93534" y2="36678"/>
                          <a14:backgroundMark x1="94000" y1="82998" x2="89556" y2="93065"/>
                          <a14:backgroundMark x1="89556" y1="93065" x2="86889" y2="95302"/>
                          <a14:backgroundMark x1="95556" y1="81655" x2="92444" y2="82998"/>
                          <a14:backgroundMark x1="29333" y1="46532" x2="23333" y2="55481"/>
                          <a14:backgroundMark x1="23333" y1="55481" x2="2000" y2="69351"/>
                          <a14:backgroundMark x1="8843" y1="83129" x2="10667" y2="86801"/>
                          <a14:backgroundMark x1="2000" y1="69351" x2="2980" y2="71323"/>
                          <a14:backgroundMark x1="28032" y1="90018" x2="31255" y2="90615"/>
                          <a14:backgroundMark x1="10667" y1="86801" x2="18665" y2="88283"/>
                          <a14:backgroundMark x1="27333" y1="53691" x2="26000" y2="61074"/>
                          <a14:backgroundMark x1="37100" y1="93416" x2="19111" y2="92394"/>
                          <a14:backgroundMark x1="90000" y1="96421" x2="85425" y2="96162"/>
                          <a14:backgroundMark x1="9606" y1="86016" x2="6771" y2="84113"/>
                          <a14:backgroundMark x1="10088" y1="86339" x2="9799" y2="86145"/>
                          <a14:backgroundMark x1="19111" y1="92394" x2="10345" y2="86512"/>
                          <a14:backgroundMark x1="1359" y1="71570" x2="444" y2="69351"/>
                          <a14:backgroundMark x1="444" y1="69351" x2="519" y2="72800"/>
                          <a14:backgroundMark x1="5965" y1="85189" x2="6222" y2="85459"/>
                          <a14:backgroundMark x1="6222" y1="85459" x2="10222" y2="87025"/>
                          <a14:backgroundMark x1="1556" y1="69575" x2="1778" y2="67562"/>
                          <a14:backgroundMark x1="95556" y1="40492" x2="96162" y2="42445"/>
                          <a14:backgroundMark x1="93778" y1="39374" x2="95439" y2="42509"/>
                          <a14:backgroundMark x1="93817" y1="48670" x2="93111" y2="48993"/>
                          <a14:backgroundMark x1="93111" y1="49217" x2="93111" y2="49217"/>
                          <a14:backgroundMark x1="93111" y1="50783" x2="93111" y2="50783"/>
                          <a14:backgroundMark x1="93333" y1="50112" x2="92444" y2="47875"/>
                          <a14:backgroundMark x1="94190" y1="49888" x2="92667" y2="51230"/>
                          <a14:backgroundMark x1="94444" y1="49664" x2="94190" y2="49888"/>
                          <a14:backgroundMark x1="97556" y1="70022" x2="95111" y2="80537"/>
                          <a14:backgroundMark x1="99333" y1="65324" x2="96444" y2="72707"/>
                          <a14:backgroundMark x1="96444" y1="72707" x2="96444" y2="72707"/>
                          <a14:backgroundMark x1="99666" y1="49799" x2="98222" y2="65996"/>
                          <a14:backgroundMark x1="98222" y1="65996" x2="98000" y2="65996"/>
                          <a14:backgroundMark x1="99556" y1="50783" x2="98876" y2="49869"/>
                          <a14:backgroundMark x1="98000" y1="40268" x2="99778" y2="49888"/>
                          <a14:backgroundMark x1="99778" y1="49888" x2="98222" y2="40940"/>
                          <a14:backgroundMark x1="98222" y1="40940" x2="98000" y2="40716"/>
                          <a14:backgroundMark x1="48222" y1="93065" x2="48222" y2="93065"/>
                          <a14:backgroundMark x1="50444" y1="93512" x2="44222" y2="93065"/>
                          <a14:backgroundMark x1="50667" y1="93512" x2="50444" y2="92394"/>
                          <a14:backgroundMark x1="49333" y1="93512" x2="52667" y2="93960"/>
                          <a14:backgroundMark x1="68889" y1="95749" x2="68889" y2="957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483" y="2470826"/>
              <a:ext cx="1494780" cy="1742096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3113254-FC45-B369-86D7-8EEF58E1903F}"/>
                </a:ext>
              </a:extLst>
            </p:cNvPr>
            <p:cNvSpPr/>
            <p:nvPr/>
          </p:nvSpPr>
          <p:spPr>
            <a:xfrm>
              <a:off x="3438760" y="5922574"/>
              <a:ext cx="993030" cy="36361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Omkoi</a:t>
              </a:r>
              <a:endPara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124981-4ED8-3694-03D1-7233E8ABD6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1252" y="3084072"/>
              <a:ext cx="1311712" cy="344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80A42D-022B-4DF9-ABB2-97FACD578BE6}"/>
                </a:ext>
              </a:extLst>
            </p:cNvPr>
            <p:cNvCxnSpPr>
              <a:cxnSpLocks/>
            </p:cNvCxnSpPr>
            <p:nvPr/>
          </p:nvCxnSpPr>
          <p:spPr>
            <a:xfrm>
              <a:off x="808846" y="5857581"/>
              <a:ext cx="1824919" cy="1810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121DF9-D5F4-FF36-65E7-83C7E00A4ED3}"/>
                </a:ext>
              </a:extLst>
            </p:cNvPr>
            <p:cNvSpPr/>
            <p:nvPr/>
          </p:nvSpPr>
          <p:spPr>
            <a:xfrm>
              <a:off x="2922734" y="2658948"/>
              <a:ext cx="1374924" cy="3127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Chiang Dao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465FA7-4B28-3A4E-998B-0F15A880C7CD}"/>
              </a:ext>
            </a:extLst>
          </p:cNvPr>
          <p:cNvGrpSpPr/>
          <p:nvPr/>
        </p:nvGrpSpPr>
        <p:grpSpPr>
          <a:xfrm>
            <a:off x="761861" y="1928560"/>
            <a:ext cx="4695042" cy="1780805"/>
            <a:chOff x="385020" y="1304118"/>
            <a:chExt cx="3617188" cy="13888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67C5D7-DA52-9D5B-CEFA-C29A9A2BB936}"/>
                </a:ext>
              </a:extLst>
            </p:cNvPr>
            <p:cNvSpPr txBox="1"/>
            <p:nvPr/>
          </p:nvSpPr>
          <p:spPr>
            <a:xfrm>
              <a:off x="385020" y="1304118"/>
              <a:ext cx="3616721" cy="9001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Chiang Dao district (site A)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Omkoi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district (site B)</a:t>
              </a:r>
              <a:endParaRPr lang="th-TH" sz="2400" dirty="0">
                <a:latin typeface="Arial" panose="020B0604020202020204" pitchFamily="34" charset="0"/>
                <a:ea typeface="Calibri" panose="020F0502020204030204" pitchFamily="34" charset="0"/>
                <a:cs typeface="TH Baijam" panose="02000506000000020004" pitchFamily="2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D7FE74-53D3-69FD-C7E8-3AAEEED6FD3A}"/>
                </a:ext>
              </a:extLst>
            </p:cNvPr>
            <p:cNvSpPr txBox="1"/>
            <p:nvPr/>
          </p:nvSpPr>
          <p:spPr>
            <a:xfrm>
              <a:off x="385487" y="2224899"/>
              <a:ext cx="3616721" cy="4680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 visits/ site</a:t>
              </a:r>
              <a:endParaRPr lang="th-TH" sz="2400" b="1" dirty="0">
                <a:latin typeface="Arial" panose="020B0604020202020204" pitchFamily="34" charset="0"/>
                <a:ea typeface="Calibri" panose="020F0502020204030204" pitchFamily="34" charset="0"/>
                <a:cs typeface="TH Baijam" panose="02000506000000020004" pitchFamily="2" charset="-34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D1999EC-3063-6617-2063-5F0C5A65CC6C}"/>
              </a:ext>
            </a:extLst>
          </p:cNvPr>
          <p:cNvSpPr/>
          <p:nvPr/>
        </p:nvSpPr>
        <p:spPr>
          <a:xfrm>
            <a:off x="11399520" y="6198234"/>
            <a:ext cx="573052" cy="5575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6907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7045F3-DF5B-BF09-8A7C-74FE576AB921}"/>
              </a:ext>
            </a:extLst>
          </p:cNvPr>
          <p:cNvSpPr txBox="1"/>
          <p:nvPr/>
        </p:nvSpPr>
        <p:spPr>
          <a:xfrm>
            <a:off x="6760087" y="4733662"/>
            <a:ext cx="49869" cy="41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841593-E72C-45BB-F577-C2A93DD8111A}"/>
              </a:ext>
            </a:extLst>
          </p:cNvPr>
          <p:cNvSpPr/>
          <p:nvPr/>
        </p:nvSpPr>
        <p:spPr>
          <a:xfrm>
            <a:off x="1634260" y="737356"/>
            <a:ext cx="3048976" cy="4758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3E5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High-risk population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43D5A4-061A-840A-B340-0E3E91A39237}"/>
              </a:ext>
            </a:extLst>
          </p:cNvPr>
          <p:cNvSpPr/>
          <p:nvPr/>
        </p:nvSpPr>
        <p:spPr>
          <a:xfrm>
            <a:off x="4762354" y="3396514"/>
            <a:ext cx="3108115" cy="126237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potential pathogens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NGS technique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BB9813-E73A-153E-6719-128BE9EC3349}"/>
              </a:ext>
            </a:extLst>
          </p:cNvPr>
          <p:cNvSpPr/>
          <p:nvPr/>
        </p:nvSpPr>
        <p:spPr>
          <a:xfrm>
            <a:off x="1704942" y="3414864"/>
            <a:ext cx="3467843" cy="122295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 testing for potential zoonotic pathogen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ELISA technique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4689ED-2EA4-3724-EDB2-DCC21037B24C}"/>
              </a:ext>
            </a:extLst>
          </p:cNvPr>
          <p:cNvSpPr/>
          <p:nvPr/>
        </p:nvSpPr>
        <p:spPr>
          <a:xfrm>
            <a:off x="2109021" y="2350264"/>
            <a:ext cx="2777697" cy="45128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822469-606B-F66C-B9FF-A24D08E00F68}"/>
              </a:ext>
            </a:extLst>
          </p:cNvPr>
          <p:cNvSpPr/>
          <p:nvPr/>
        </p:nvSpPr>
        <p:spPr>
          <a:xfrm>
            <a:off x="3866357" y="1750310"/>
            <a:ext cx="2455160" cy="45128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collection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263909-CF83-A7A1-4684-562B9718927F}"/>
              </a:ext>
            </a:extLst>
          </p:cNvPr>
          <p:cNvSpPr/>
          <p:nvPr/>
        </p:nvSpPr>
        <p:spPr>
          <a:xfrm>
            <a:off x="520069" y="1759319"/>
            <a:ext cx="1969362" cy="79893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questionnaire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E247FC5-CAD4-C9E7-1F31-66FB575633EE}"/>
              </a:ext>
            </a:extLst>
          </p:cNvPr>
          <p:cNvSpPr/>
          <p:nvPr/>
        </p:nvSpPr>
        <p:spPr>
          <a:xfrm>
            <a:off x="4927565" y="2623715"/>
            <a:ext cx="2777697" cy="45128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Nasopharyngeal swab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77B23E-7081-E07A-09BF-4F17E5E19348}"/>
              </a:ext>
            </a:extLst>
          </p:cNvPr>
          <p:cNvSpPr/>
          <p:nvPr/>
        </p:nvSpPr>
        <p:spPr>
          <a:xfrm>
            <a:off x="8434848" y="699991"/>
            <a:ext cx="1737852" cy="451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3E5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Wildlife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E8F562-9E52-F129-5D53-CD90C1F2BBEC}"/>
              </a:ext>
            </a:extLst>
          </p:cNvPr>
          <p:cNvSpPr/>
          <p:nvPr/>
        </p:nvSpPr>
        <p:spPr>
          <a:xfrm>
            <a:off x="8089419" y="1699689"/>
            <a:ext cx="2376855" cy="45128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collection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73410D-0B3A-A222-719C-1BEE14F262CC}"/>
              </a:ext>
            </a:extLst>
          </p:cNvPr>
          <p:cNvSpPr/>
          <p:nvPr/>
        </p:nvSpPr>
        <p:spPr>
          <a:xfrm>
            <a:off x="7677499" y="2363093"/>
            <a:ext cx="3223881" cy="101282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Nasopharyngeal swab/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496F62-F2B0-C65E-D0F6-834C611164E1}"/>
              </a:ext>
            </a:extLst>
          </p:cNvPr>
          <p:cNvSpPr/>
          <p:nvPr/>
        </p:nvSpPr>
        <p:spPr>
          <a:xfrm>
            <a:off x="8621823" y="2644046"/>
            <a:ext cx="2777697" cy="45128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985AF0-96E6-E02C-CA82-B506F206FE98}"/>
              </a:ext>
            </a:extLst>
          </p:cNvPr>
          <p:cNvSpPr/>
          <p:nvPr/>
        </p:nvSpPr>
        <p:spPr>
          <a:xfrm>
            <a:off x="7583914" y="3737914"/>
            <a:ext cx="3387871" cy="122896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potential pathogens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NGS technique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800A3B-0775-970F-C2FC-22050B7677CF}"/>
              </a:ext>
            </a:extLst>
          </p:cNvPr>
          <p:cNvSpPr/>
          <p:nvPr/>
        </p:nvSpPr>
        <p:spPr>
          <a:xfrm>
            <a:off x="2772937" y="6114563"/>
            <a:ext cx="5864475" cy="6395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Human-pathogens animal interfaces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B2BD6034-EF2D-07CB-EB9A-F40086702114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rot="5400000">
            <a:off x="2058706" y="659277"/>
            <a:ext cx="546086" cy="165399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3D6D859-B1F3-1929-1E34-ED7C81ECBA3D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rot="16200000" flipH="1">
            <a:off x="3857804" y="514176"/>
            <a:ext cx="537077" cy="193518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885B3A1-8552-3C6D-1321-8AF88CFD2559}"/>
              </a:ext>
            </a:extLst>
          </p:cNvPr>
          <p:cNvCxnSpPr>
            <a:cxnSpLocks/>
            <a:stCxn id="12" idx="2"/>
            <a:endCxn id="33" idx="0"/>
          </p:cNvCxnSpPr>
          <p:nvPr/>
        </p:nvCxnSpPr>
        <p:spPr>
          <a:xfrm rot="5400000">
            <a:off x="4042355" y="1598109"/>
            <a:ext cx="448094" cy="165507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FFEBD1F3-3D08-D5C3-D804-2EB9D2189B14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16200000" flipH="1">
            <a:off x="5494116" y="1801417"/>
            <a:ext cx="422118" cy="1222477"/>
          </a:xfrm>
          <a:prstGeom prst="bentConnector3">
            <a:avLst>
              <a:gd name="adj1" fmla="val 5235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390EF2-A055-BC23-4E73-EF482C294D3E}"/>
              </a:ext>
            </a:extLst>
          </p:cNvPr>
          <p:cNvCxnSpPr>
            <a:cxnSpLocks/>
            <a:stCxn id="33" idx="2"/>
            <a:endCxn id="10" idx="0"/>
          </p:cNvCxnSpPr>
          <p:nvPr/>
        </p:nvCxnSpPr>
        <p:spPr>
          <a:xfrm flipH="1">
            <a:off x="3438864" y="3100978"/>
            <a:ext cx="2" cy="313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0808F2-82BF-8F63-42B5-02DE800D5E52}"/>
              </a:ext>
            </a:extLst>
          </p:cNvPr>
          <p:cNvCxnSpPr>
            <a:cxnSpLocks/>
            <a:stCxn id="14" idx="2"/>
            <a:endCxn id="9" idx="0"/>
          </p:cNvCxnSpPr>
          <p:nvPr/>
        </p:nvCxnSpPr>
        <p:spPr>
          <a:xfrm flipH="1">
            <a:off x="6316412" y="3075002"/>
            <a:ext cx="2" cy="321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0440963A-AD7F-AC70-0372-F77BC3AFCDCA}"/>
              </a:ext>
            </a:extLst>
          </p:cNvPr>
          <p:cNvCxnSpPr>
            <a:cxnSpLocks/>
            <a:stCxn id="13" idx="2"/>
            <a:endCxn id="20" idx="1"/>
          </p:cNvCxnSpPr>
          <p:nvPr/>
        </p:nvCxnSpPr>
        <p:spPr>
          <a:xfrm rot="16200000" flipH="1">
            <a:off x="200805" y="3862197"/>
            <a:ext cx="3876076" cy="1268187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2212D0A5-D15E-1B6F-2FC5-DB5E2E3F28A6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16200000" flipH="1">
            <a:off x="3833647" y="4243034"/>
            <a:ext cx="1476745" cy="2266311"/>
          </a:xfrm>
          <a:prstGeom prst="bentConnector3">
            <a:avLst>
              <a:gd name="adj1" fmla="val 87690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92E1C9-E20F-D2B5-420C-EF1E1CF902E7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9277847" y="1151278"/>
            <a:ext cx="11593" cy="5484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61061B-15A4-5D70-1E43-2613F112FB4E}"/>
              </a:ext>
            </a:extLst>
          </p:cNvPr>
          <p:cNvCxnSpPr>
            <a:cxnSpLocks/>
          </p:cNvCxnSpPr>
          <p:nvPr/>
        </p:nvCxnSpPr>
        <p:spPr>
          <a:xfrm flipH="1">
            <a:off x="9277846" y="2158247"/>
            <a:ext cx="1" cy="4788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CE5939-93EC-5CCD-829F-39CAE9137C0C}"/>
              </a:ext>
            </a:extLst>
          </p:cNvPr>
          <p:cNvCxnSpPr>
            <a:cxnSpLocks/>
          </p:cNvCxnSpPr>
          <p:nvPr/>
        </p:nvCxnSpPr>
        <p:spPr>
          <a:xfrm flipH="1">
            <a:off x="9266165" y="3322500"/>
            <a:ext cx="1" cy="4788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31E4ED2F-B54E-E00B-52B7-529AFDF21619}"/>
              </a:ext>
            </a:extLst>
          </p:cNvPr>
          <p:cNvCxnSpPr>
            <a:cxnSpLocks/>
            <a:stCxn id="19" idx="2"/>
            <a:endCxn id="20" idx="3"/>
          </p:cNvCxnSpPr>
          <p:nvPr/>
        </p:nvCxnSpPr>
        <p:spPr>
          <a:xfrm rot="5400000">
            <a:off x="8223905" y="5380383"/>
            <a:ext cx="1467453" cy="640438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C7D795E-B928-10DA-E6B7-05B24D0465BD}"/>
              </a:ext>
            </a:extLst>
          </p:cNvPr>
          <p:cNvSpPr/>
          <p:nvPr/>
        </p:nvSpPr>
        <p:spPr>
          <a:xfrm>
            <a:off x="2050017" y="2649691"/>
            <a:ext cx="2777697" cy="451287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collection</a:t>
            </a: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9947B2D8-F12F-AACE-2718-584E16DC3889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 rot="5400000">
            <a:off x="5282955" y="5081105"/>
            <a:ext cx="1455679" cy="611237"/>
          </a:xfrm>
          <a:prstGeom prst="bentConnector3">
            <a:avLst>
              <a:gd name="adj1" fmla="val 88236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BA11C13-60F2-CB36-CEA2-6800C1C6F019}"/>
              </a:ext>
            </a:extLst>
          </p:cNvPr>
          <p:cNvSpPr/>
          <p:nvPr/>
        </p:nvSpPr>
        <p:spPr>
          <a:xfrm>
            <a:off x="162805" y="-79632"/>
            <a:ext cx="3061724" cy="7381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Scope of the study</a:t>
            </a:r>
            <a:endParaRPr lang="en-US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B372BB-36D1-A17C-6C58-30C564E0535A}"/>
              </a:ext>
            </a:extLst>
          </p:cNvPr>
          <p:cNvSpPr/>
          <p:nvPr/>
        </p:nvSpPr>
        <p:spPr>
          <a:xfrm>
            <a:off x="5191665" y="2214441"/>
            <a:ext cx="3620789" cy="28265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Antibodies against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viruses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Coronaviruses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Hantaviruses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Niphaviruses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Poxviruses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3A4892-9DBD-C66E-2BF9-B743D251BC50}"/>
              </a:ext>
            </a:extLst>
          </p:cNvPr>
          <p:cNvSpPr/>
          <p:nvPr/>
        </p:nvSpPr>
        <p:spPr>
          <a:xfrm>
            <a:off x="11399520" y="6198234"/>
            <a:ext cx="573052" cy="5575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995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509</Words>
  <Application>Microsoft Office PowerPoint</Application>
  <PresentationFormat>Widescreen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TH Baijam</vt:lpstr>
      <vt:lpstr>Wingdings</vt:lpstr>
      <vt:lpstr>Office Theme</vt:lpstr>
      <vt:lpstr>PowerPoint Presentation</vt:lpstr>
      <vt:lpstr>Background: Emerging and Re-emerging diseases</vt:lpstr>
      <vt:lpstr>PowerPoint Presentation</vt:lpstr>
      <vt:lpstr>Background: Chiang Mai and emerging diseases  </vt:lpstr>
      <vt:lpstr>CONCEPTUAL FRAMEWORK</vt:lpstr>
      <vt:lpstr>PowerPoint Presentation</vt:lpstr>
      <vt:lpstr>Objectives</vt:lpstr>
      <vt:lpstr>Scope of the study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premmarin inmonthian</dc:creator>
  <cp:lastModifiedBy>premmarin inmonthian</cp:lastModifiedBy>
  <cp:revision>38</cp:revision>
  <dcterms:created xsi:type="dcterms:W3CDTF">2023-01-18T03:59:11Z</dcterms:created>
  <dcterms:modified xsi:type="dcterms:W3CDTF">2023-03-14T09:54:22Z</dcterms:modified>
</cp:coreProperties>
</file>