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462" r:id="rId2"/>
    <p:sldId id="1436" r:id="rId3"/>
    <p:sldId id="2147472854" r:id="rId4"/>
    <p:sldId id="1463" r:id="rId5"/>
    <p:sldId id="2147472856" r:id="rId6"/>
    <p:sldId id="2147472857" r:id="rId7"/>
    <p:sldId id="1464" r:id="rId8"/>
    <p:sldId id="2147472855" r:id="rId9"/>
    <p:sldId id="1459" r:id="rId10"/>
    <p:sldId id="1460" r:id="rId11"/>
    <p:sldId id="272" r:id="rId12"/>
    <p:sldId id="281" r:id="rId13"/>
    <p:sldId id="285" r:id="rId14"/>
    <p:sldId id="257" r:id="rId15"/>
    <p:sldId id="258" r:id="rId16"/>
    <p:sldId id="259" r:id="rId17"/>
    <p:sldId id="2147472858" r:id="rId18"/>
    <p:sldId id="25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401B3-1313-C044-C87F-7CC3D9FC2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BD0DD7-1DD3-E527-1E34-5056F545F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0687D-E1DB-48B5-09DA-589FFD80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9D332-355D-F9B2-BD91-53DB8502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C8EF2-F873-3CC4-41B8-5981C8BE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5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6F5E9-666A-9C67-885A-A1EA1916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BDD345-02A4-3326-549A-7A8B3B89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B8C368-647D-0C54-5AEA-81D19B16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56812-7461-44E9-A999-9DCD9FD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A2002-77F4-F2A0-FB0D-479D1F70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4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9B7755-E728-8B22-D34F-996412D3E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B7E002-EEDC-D4BF-78AE-80F1ADB69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F2CBE-98D1-7D51-6E9F-EDA111D5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27A6F0-D9D7-7AEE-1213-67998FE9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818E4-DFD3-DEF9-DCA5-0065454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D303E-FF4B-35C4-43A7-68593CA9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248C6-C68C-7C20-0D8A-E3959C5D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F5C318-140A-6DC3-88C5-7B4F3C30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4034F-7BCF-9C90-36AB-0A239B80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7A1575-9D87-9D0F-4AFA-4CD53A77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67A00-790A-CEB8-E722-CF1F420B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8CBDEF-09AD-A49E-2781-AC65D16BD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129C0A-1546-AA2B-C036-B1936DD0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5FE6F0-FFBE-FC59-D4B4-F9C600FA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6F19E-7A06-C26E-1F5E-CD5603A3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0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8A962-A943-DBC6-9424-604002A8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EE0F31-3864-6747-CE4C-EB31C23A1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F181EA-42BA-9074-1496-D6A3BAB7F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31A211-0BB3-D796-7743-7BC294C5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ACCCB2-E560-6E71-E6F9-107F74A8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5FFE8E-2E1E-AF1D-9B44-2FF4A841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9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42366-AA4F-473E-946B-7A9F2536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F28DE4-9A21-56B7-6BD1-4FC03419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723B39-D4AB-7060-A111-802DF9CC4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28B5CC-51C4-92DD-4810-C9E9709DA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95E30D-55B7-729D-C26B-88F13A93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D967C3-4F93-C0C3-4FCA-FD287AB5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BDBDEC-EC38-8F7C-ECC5-2165E8DF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0C851C-4D89-558B-889D-187B722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251A9-F042-6C84-442C-91609414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2CBE97-9C62-5563-CBFC-2DE03FF4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05A273-7FEB-AA9C-26EA-D6C2124A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97D5CA-BC0D-0D72-C1B9-970A674A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5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4696FA-3B41-8643-BE47-3527F8F2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A7409D-C892-CD0A-99C2-4743C659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A49719-11BC-C7A7-F5A9-99F5358A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7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9D85C-B0D5-13FF-0886-E556D3E9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6D1A1-979A-C49A-7594-12DDB683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F4C8-DEFD-BFF1-940C-F48A6BC58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BC91FB-1F13-DE15-35DC-D80237AB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E1C487-33CE-BD51-3BA8-E7D7A632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CC9DE5-6B9B-B3E3-18CF-70D6002C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4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505E9-368F-98BC-EE19-77E0A63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959961-2D90-0F06-5529-53FFC87D0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3ED07F-55BC-DF37-9A7C-C37C15672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4607E2-F547-D9D3-6905-C1E044BA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9663B2-556F-9EFD-04C6-3DDE39EC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FAFF87-4CC8-9DBF-31C9-4BB9CD9E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3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F5CC42-DBCC-9174-53C1-8C101A9B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4F7388-1CA1-C5E1-BAD4-DAFB38C0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E28CFD-3013-42A6-95D5-F38A31760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3DCA-529C-F249-AA47-36D5D5103D9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005D4-DCA7-0B55-861C-F28CC2EFE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511FE-E0F7-8B8D-4A53-599111011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D53F5-91B7-184B-890B-546D05A082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5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944511-0D0F-5FEE-8085-6F67B891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" y="140541"/>
            <a:ext cx="3542346" cy="2314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5C3A47-2F7F-3683-4303-49A42A58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75" y="0"/>
            <a:ext cx="1930400" cy="187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1FF513-FDB9-D37C-34A0-1568B80B0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513" y="2018747"/>
            <a:ext cx="8423301" cy="46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FC58A4-9747-F9FD-F39C-5A8FD3F7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470"/>
            <a:ext cx="11746109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6F3ADF5-902B-4A83-8406-16985878F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1"/>
          <a:stretch/>
        </p:blipFill>
        <p:spPr>
          <a:xfrm>
            <a:off x="0" y="0"/>
            <a:ext cx="12192000" cy="56385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20A162-B098-406E-AA0A-4B519191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2" r="25469" b="17781"/>
          <a:stretch/>
        </p:blipFill>
        <p:spPr>
          <a:xfrm>
            <a:off x="8020051" y="0"/>
            <a:ext cx="4171949" cy="563857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C4361B6-5AFD-4F72-B2D0-637A4EE4A3F3}"/>
              </a:ext>
            </a:extLst>
          </p:cNvPr>
          <p:cNvSpPr txBox="1">
            <a:spLocks/>
          </p:cNvSpPr>
          <p:nvPr/>
        </p:nvSpPr>
        <p:spPr>
          <a:xfrm>
            <a:off x="3598610" y="2835891"/>
            <a:ext cx="49947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800" b="1" dirty="0">
                <a:solidFill>
                  <a:schemeClr val="bg1"/>
                </a:solidFill>
              </a:rPr>
              <a:t>Tranche 2 </a:t>
            </a:r>
          </a:p>
          <a:p>
            <a:pPr algn="ctr"/>
            <a:r>
              <a:rPr lang="fr-FR" sz="10900" b="1" dirty="0">
                <a:solidFill>
                  <a:schemeClr val="bg1"/>
                </a:solidFill>
              </a:rPr>
              <a:t>PREACTS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6B566E-A627-413E-8EB4-6FC44AE5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50" y="5773690"/>
            <a:ext cx="1977189" cy="8826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E2C3B7-0DDC-4F7E-BC34-43AD672F7A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/>
          <a:stretch/>
        </p:blipFill>
        <p:spPr>
          <a:xfrm>
            <a:off x="2166484" y="5876550"/>
            <a:ext cx="2222061" cy="6769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8629B94-7C9C-4B20-9122-01B4C1A224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29489"/>
          <a:stretch/>
        </p:blipFill>
        <p:spPr>
          <a:xfrm>
            <a:off x="7773444" y="5703533"/>
            <a:ext cx="1639888" cy="10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B9BD2-2264-426C-85E6-FDE81536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3146032"/>
            <a:ext cx="4591639" cy="1325563"/>
          </a:xfrm>
        </p:spPr>
        <p:txBody>
          <a:bodyPr>
            <a:noAutofit/>
          </a:bodyPr>
          <a:lstStyle/>
          <a:p>
            <a:br>
              <a:rPr lang="fr-FR" sz="2000" b="1" u="sng" dirty="0">
                <a:latin typeface="+mn-lt"/>
              </a:rPr>
            </a:br>
            <a:br>
              <a:rPr lang="fr-FR" sz="2000" b="1" u="sng" dirty="0">
                <a:solidFill>
                  <a:schemeClr val="tx2"/>
                </a:solidFill>
                <a:latin typeface="+mn-lt"/>
              </a:rPr>
            </a:br>
            <a:r>
              <a:rPr lang="fr-FR" sz="2000" b="1" u="sng" dirty="0">
                <a:solidFill>
                  <a:schemeClr val="tx2"/>
                </a:solidFill>
                <a:latin typeface="+mn-lt"/>
              </a:rPr>
              <a:t>Une approche régionale</a:t>
            </a:r>
            <a:br>
              <a:rPr lang="fr-FR" sz="2000" b="1" u="sng" dirty="0">
                <a:solidFill>
                  <a:schemeClr val="tx2"/>
                </a:solidFill>
                <a:latin typeface="+mn-lt"/>
              </a:rPr>
            </a:b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b="1" dirty="0">
                <a:solidFill>
                  <a:schemeClr val="tx2"/>
                </a:solidFill>
                <a:latin typeface="+mn-lt"/>
              </a:rPr>
              <a:t>Région Afrique-Centrale : </a:t>
            </a:r>
            <a:br>
              <a:rPr lang="fr-FR" sz="2000" b="1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République Démocratique du Congo (RDC) 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Point focal :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Martine Peeters (IRD)/Steve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Ahuka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b="1" dirty="0">
                <a:solidFill>
                  <a:schemeClr val="tx2"/>
                </a:solidFill>
                <a:latin typeface="+mn-lt"/>
              </a:rPr>
              <a:t>Région Asie du Sud-Est : </a:t>
            </a:r>
            <a:br>
              <a:rPr lang="fr-FR" sz="2000" b="1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Laos + Thaïlande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Point focal : Serge Morand (CNRS) /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Soawapak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Hinjoy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(DDC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MoPH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)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b="1" dirty="0">
                <a:solidFill>
                  <a:schemeClr val="tx2"/>
                </a:solidFill>
                <a:latin typeface="+mn-lt"/>
              </a:rPr>
              <a:t>Région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+mn-lt"/>
              </a:rPr>
              <a:t>Amérique et Caraïbes :</a:t>
            </a:r>
            <a:br>
              <a:rPr lang="fr-FR" sz="2000" b="1" dirty="0">
                <a:solidFill>
                  <a:schemeClr val="tx2"/>
                </a:solidFill>
                <a:latin typeface="+mn-lt"/>
              </a:rPr>
            </a:br>
            <a:r>
              <a:rPr lang="fr-FR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Mexique, Haïti et Costa Rica 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Point focal : 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Benjamin Roche (IRD) / Gerardo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Suzan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br>
              <a:rPr lang="fr-FR" sz="2000" u="sng" dirty="0">
                <a:solidFill>
                  <a:schemeClr val="tx2"/>
                </a:solidFill>
                <a:latin typeface="+mn-lt"/>
              </a:rPr>
            </a:br>
            <a:endParaRPr lang="fr-FR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C6DAEF-CBD9-4251-924D-661B475B8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415" b="41161"/>
          <a:stretch/>
        </p:blipFill>
        <p:spPr>
          <a:xfrm>
            <a:off x="0" y="0"/>
            <a:ext cx="3364277" cy="14928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F6C28B0-45E6-4A91-BF75-4D7BBE1EEC27}"/>
              </a:ext>
            </a:extLst>
          </p:cNvPr>
          <p:cNvSpPr txBox="1"/>
          <p:nvPr/>
        </p:nvSpPr>
        <p:spPr>
          <a:xfrm>
            <a:off x="2509961" y="352050"/>
            <a:ext cx="717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Coordination globale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FFC6B8-BBC4-47A9-B612-73C40A345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5" r="27594" b="26666"/>
          <a:stretch/>
        </p:blipFill>
        <p:spPr>
          <a:xfrm>
            <a:off x="3364277" y="0"/>
            <a:ext cx="8827723" cy="14928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07AC50-8984-422C-9362-45379355B729}"/>
              </a:ext>
            </a:extLst>
          </p:cNvPr>
          <p:cNvSpPr txBox="1"/>
          <p:nvPr/>
        </p:nvSpPr>
        <p:spPr>
          <a:xfrm>
            <a:off x="2662361" y="504450"/>
            <a:ext cx="717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</a:rPr>
              <a:t>Geography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A248AF-2458-47D4-BF60-87241AD34A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2F7FF"/>
              </a:clrFrom>
              <a:clrTo>
                <a:srgbClr val="F2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-2321" r="12640" b="-1"/>
          <a:stretch/>
        </p:blipFill>
        <p:spPr>
          <a:xfrm>
            <a:off x="4813611" y="1554248"/>
            <a:ext cx="7098330" cy="46667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24BCF9-E195-4AEB-B1E2-92F056908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41" y="6007211"/>
            <a:ext cx="1363744" cy="6088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400E07-8860-44F6-9D4F-D59F69C117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/>
          <a:stretch/>
        </p:blipFill>
        <p:spPr>
          <a:xfrm>
            <a:off x="8870427" y="6032328"/>
            <a:ext cx="1705047" cy="5194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5637BC-90AF-40D8-A012-18A94E7677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29489"/>
          <a:stretch/>
        </p:blipFill>
        <p:spPr>
          <a:xfrm>
            <a:off x="10575474" y="5888411"/>
            <a:ext cx="1166396" cy="7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3A37D-DCB5-499E-965B-AC1B23E6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6D89D9-94A9-4648-B60F-E0DAFC129E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28" y="1237849"/>
            <a:ext cx="9869208" cy="55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C3A439-7785-489C-90AA-6D84E99E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415" b="41161"/>
          <a:stretch/>
        </p:blipFill>
        <p:spPr>
          <a:xfrm>
            <a:off x="0" y="0"/>
            <a:ext cx="3364277" cy="14928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80D132-9F39-4A3A-9EAE-1B1198CB19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5" r="27594" b="26666"/>
          <a:stretch/>
        </p:blipFill>
        <p:spPr>
          <a:xfrm>
            <a:off x="3364277" y="0"/>
            <a:ext cx="8827723" cy="14928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BC3018-7D45-4B37-A952-730C54A54A96}"/>
              </a:ext>
            </a:extLst>
          </p:cNvPr>
          <p:cNvSpPr txBox="1"/>
          <p:nvPr/>
        </p:nvSpPr>
        <p:spPr>
          <a:xfrm>
            <a:off x="2008314" y="392505"/>
            <a:ext cx="717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Retroplanning</a:t>
            </a:r>
          </a:p>
        </p:txBody>
      </p:sp>
    </p:spTree>
    <p:extLst>
      <p:ext uri="{BB962C8B-B14F-4D97-AF65-F5344CB8AC3E}">
        <p14:creationId xmlns:p14="http://schemas.microsoft.com/office/powerpoint/2010/main" val="319757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7B7D35-5E17-5234-D208-DE4C4F4DA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5" y="631135"/>
            <a:ext cx="4512765" cy="14977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6C8DA8-5A2B-EB9B-8A09-014D1D71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17" y="2128906"/>
            <a:ext cx="6448287" cy="39569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6A0A85-241F-C9A1-129F-9AA2565B4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404" y="645936"/>
            <a:ext cx="4387022" cy="14681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B4DC35-AC63-A287-5D01-2526DBAB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4" y="6206095"/>
            <a:ext cx="6553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1D7349-93F2-DE7A-8A19-16E3525F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325231"/>
            <a:ext cx="4434117" cy="19210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5B1EEA-59BB-DEC1-AF3B-8752EFFE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121" y="302266"/>
            <a:ext cx="4280177" cy="19669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E040F7B-FC2E-43F9-EC38-AE96E2E2F47A}"/>
              </a:ext>
            </a:extLst>
          </p:cNvPr>
          <p:cNvSpPr txBox="1"/>
          <p:nvPr/>
        </p:nvSpPr>
        <p:spPr>
          <a:xfrm>
            <a:off x="765313" y="2991678"/>
            <a:ext cx="10247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• Axis 1. Characterization and role of </a:t>
            </a:r>
            <a:r>
              <a:rPr lang="en-GB" sz="2000" dirty="0">
                <a:solidFill>
                  <a:srgbClr val="FF0000"/>
                </a:solidFill>
              </a:rPr>
              <a:t>hosts, reservoirs and vectors</a:t>
            </a:r>
            <a:r>
              <a:rPr lang="en-GB" sz="2000" dirty="0"/>
              <a:t>, as well as their interactions, in the evolution, circulation, transmission and emergence of zoonotic pathogens in a </a:t>
            </a:r>
            <a:r>
              <a:rPr lang="en-GB" sz="2000" dirty="0">
                <a:solidFill>
                  <a:srgbClr val="FF0000"/>
                </a:solidFill>
              </a:rPr>
              <a:t>context of global changes</a:t>
            </a:r>
          </a:p>
          <a:p>
            <a:endParaRPr lang="en-GB" sz="2000" dirty="0"/>
          </a:p>
          <a:p>
            <a:r>
              <a:rPr lang="en-GB" sz="2000" dirty="0"/>
              <a:t>• Axis 2. Characterization of the </a:t>
            </a:r>
            <a:r>
              <a:rPr lang="en-GB" sz="2000" dirty="0">
                <a:solidFill>
                  <a:srgbClr val="FF0000"/>
                </a:solidFill>
              </a:rPr>
              <a:t>sociological, economic and environmental dimensions </a:t>
            </a:r>
            <a:r>
              <a:rPr lang="en-GB" sz="2000" dirty="0"/>
              <a:t>in the evolution, circulation and emergence of zoonotic pathogens at the human species/animal/environment interface </a:t>
            </a:r>
            <a:r>
              <a:rPr lang="en-GB" sz="2000" dirty="0">
                <a:solidFill>
                  <a:srgbClr val="FF0000"/>
                </a:solidFill>
              </a:rPr>
              <a:t>in a context of global changes</a:t>
            </a:r>
          </a:p>
          <a:p>
            <a:endParaRPr lang="en-GB" sz="2000" dirty="0"/>
          </a:p>
          <a:p>
            <a:r>
              <a:rPr lang="en-GB" sz="2000" dirty="0"/>
              <a:t>• Axis 3. Characterization and quantification of the </a:t>
            </a:r>
            <a:r>
              <a:rPr lang="en-GB" sz="2000" dirty="0">
                <a:solidFill>
                  <a:srgbClr val="FF0000"/>
                </a:solidFill>
              </a:rPr>
              <a:t>cascading effects </a:t>
            </a:r>
            <a:r>
              <a:rPr lang="en-GB" sz="2000" dirty="0"/>
              <a:t>between human activities, global changes, socio-economic activities, structuring of </a:t>
            </a:r>
            <a:r>
              <a:rPr lang="en-GB" sz="2000" dirty="0">
                <a:solidFill>
                  <a:srgbClr val="FF0000"/>
                </a:solidFill>
              </a:rPr>
              <a:t>ecological communities </a:t>
            </a:r>
            <a:r>
              <a:rPr lang="en-GB" sz="2000" dirty="0"/>
              <a:t>and risks of zoonotic emergence.</a:t>
            </a:r>
          </a:p>
        </p:txBody>
      </p:sp>
    </p:spTree>
    <p:extLst>
      <p:ext uri="{BB962C8B-B14F-4D97-AF65-F5344CB8AC3E}">
        <p14:creationId xmlns:p14="http://schemas.microsoft.com/office/powerpoint/2010/main" val="101378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BE7743-B692-82B9-EBF4-ED86DC918663}"/>
              </a:ext>
            </a:extLst>
          </p:cNvPr>
          <p:cNvSpPr txBox="1"/>
          <p:nvPr/>
        </p:nvSpPr>
        <p:spPr>
          <a:xfrm>
            <a:off x="944217" y="929895"/>
            <a:ext cx="722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 to 3 </a:t>
            </a:r>
            <a:r>
              <a:rPr lang="en-GB" sz="2000" dirty="0" err="1"/>
              <a:t>MEuros</a:t>
            </a:r>
            <a:r>
              <a:rPr lang="en-GB" sz="2000" dirty="0"/>
              <a:t> for 3 to 5 years with at least 3 different units (France)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756BAB-A421-488E-3BD4-6FB6E4DAA851}"/>
              </a:ext>
            </a:extLst>
          </p:cNvPr>
          <p:cNvSpPr txBox="1"/>
          <p:nvPr/>
        </p:nvSpPr>
        <p:spPr>
          <a:xfrm>
            <a:off x="944217" y="1585877"/>
            <a:ext cx="73334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Letter of intention (5 years), no selection</a:t>
            </a:r>
          </a:p>
          <a:p>
            <a:endParaRPr lang="en-GB" sz="2000" dirty="0"/>
          </a:p>
          <a:p>
            <a:r>
              <a:rPr lang="en-GB" sz="2000" dirty="0"/>
              <a:t>	scientific objectives </a:t>
            </a:r>
          </a:p>
          <a:p>
            <a:r>
              <a:rPr lang="en-GB" sz="2000" dirty="0"/>
              <a:t>	adequation to the call</a:t>
            </a:r>
          </a:p>
          <a:p>
            <a:r>
              <a:rPr lang="en-GB" sz="2000" dirty="0"/>
              <a:t>	quality and composition of the consortium</a:t>
            </a:r>
          </a:p>
          <a:p>
            <a:r>
              <a:rPr lang="en-GB" sz="2000" dirty="0"/>
              <a:t>	action plan</a:t>
            </a:r>
          </a:p>
          <a:p>
            <a:r>
              <a:rPr lang="en-GB" sz="2000" dirty="0"/>
              <a:t>	budget</a:t>
            </a:r>
          </a:p>
          <a:p>
            <a:r>
              <a:rPr lang="en-GB" sz="2000" dirty="0"/>
              <a:t>	strength and weakness of the project</a:t>
            </a:r>
          </a:p>
          <a:p>
            <a:r>
              <a:rPr lang="en-GB" sz="2000" dirty="0"/>
              <a:t>	skills needed</a:t>
            </a:r>
          </a:p>
          <a:p>
            <a:r>
              <a:rPr lang="en-GB" sz="2000" dirty="0"/>
              <a:t>	seminar and workshops needed to consolidate the proposal</a:t>
            </a:r>
          </a:p>
        </p:txBody>
      </p:sp>
    </p:spTree>
    <p:extLst>
      <p:ext uri="{BB962C8B-B14F-4D97-AF65-F5344CB8AC3E}">
        <p14:creationId xmlns:p14="http://schemas.microsoft.com/office/powerpoint/2010/main" val="668624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6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794536-7C30-B8B7-ACBD-A27529F30A53}"/>
              </a:ext>
            </a:extLst>
          </p:cNvPr>
          <p:cNvSpPr txBox="1"/>
          <p:nvPr/>
        </p:nvSpPr>
        <p:spPr>
          <a:xfrm>
            <a:off x="3296206" y="298174"/>
            <a:ext cx="5487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Bat, Bird, Rodent &amp; Vector-borne diseases (BBRV-borne)</a:t>
            </a:r>
          </a:p>
          <a:p>
            <a:pPr algn="ctr"/>
            <a:r>
              <a:rPr lang="en-GB" dirty="0"/>
              <a:t>Emergence risks at the ecosystem level in Southeast Asia</a:t>
            </a:r>
          </a:p>
          <a:p>
            <a:pPr algn="ctr"/>
            <a:r>
              <a:rPr lang="en-GB" dirty="0"/>
              <a:t>(Pillar 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E7EB06-90D7-041B-1618-B0EE5C01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22" y="1535596"/>
            <a:ext cx="5435600" cy="480060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B798321-975D-0991-AAA5-261A8729513D}"/>
              </a:ext>
            </a:extLst>
          </p:cNvPr>
          <p:cNvCxnSpPr>
            <a:cxnSpLocks/>
          </p:cNvCxnSpPr>
          <p:nvPr/>
        </p:nvCxnSpPr>
        <p:spPr>
          <a:xfrm>
            <a:off x="2220845" y="5545365"/>
            <a:ext cx="185861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6EFDE5-80E8-98D5-3CEE-C22578DB9155}"/>
              </a:ext>
            </a:extLst>
          </p:cNvPr>
          <p:cNvCxnSpPr>
            <a:cxnSpLocks/>
          </p:cNvCxnSpPr>
          <p:nvPr/>
        </p:nvCxnSpPr>
        <p:spPr>
          <a:xfrm flipV="1">
            <a:off x="2220845" y="4467926"/>
            <a:ext cx="1282147" cy="7024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C32710C-41C4-2D05-14CE-93D92C7CDD2E}"/>
              </a:ext>
            </a:extLst>
          </p:cNvPr>
          <p:cNvCxnSpPr>
            <a:cxnSpLocks/>
          </p:cNvCxnSpPr>
          <p:nvPr/>
        </p:nvCxnSpPr>
        <p:spPr>
          <a:xfrm flipV="1">
            <a:off x="1987826" y="3553524"/>
            <a:ext cx="1704009" cy="1468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ABF1A59-2929-218B-7F2C-2425E260E3BE}"/>
              </a:ext>
            </a:extLst>
          </p:cNvPr>
          <p:cNvCxnSpPr>
            <a:cxnSpLocks/>
          </p:cNvCxnSpPr>
          <p:nvPr/>
        </p:nvCxnSpPr>
        <p:spPr>
          <a:xfrm flipV="1">
            <a:off x="2117035" y="2659004"/>
            <a:ext cx="1783523" cy="886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0163A89-DC25-824F-4F2F-416F2F3573D9}"/>
              </a:ext>
            </a:extLst>
          </p:cNvPr>
          <p:cNvCxnSpPr>
            <a:cxnSpLocks/>
          </p:cNvCxnSpPr>
          <p:nvPr/>
        </p:nvCxnSpPr>
        <p:spPr>
          <a:xfrm flipV="1">
            <a:off x="2117035" y="3414378"/>
            <a:ext cx="2628348" cy="8451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727FD0A-F1DF-7B56-5EBF-7221DDEDC2FE}"/>
              </a:ext>
            </a:extLst>
          </p:cNvPr>
          <p:cNvCxnSpPr>
            <a:cxnSpLocks/>
          </p:cNvCxnSpPr>
          <p:nvPr/>
        </p:nvCxnSpPr>
        <p:spPr>
          <a:xfrm flipV="1">
            <a:off x="1987826" y="2923492"/>
            <a:ext cx="2091636" cy="43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8FCE7BB-1F8F-685C-FD2F-B2AB62A6ED57}"/>
              </a:ext>
            </a:extLst>
          </p:cNvPr>
          <p:cNvCxnSpPr>
            <a:cxnSpLocks/>
          </p:cNvCxnSpPr>
          <p:nvPr/>
        </p:nvCxnSpPr>
        <p:spPr>
          <a:xfrm>
            <a:off x="2220845" y="2340542"/>
            <a:ext cx="1391478" cy="199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A1D9EB3-5927-D703-1413-D1757550E100}"/>
              </a:ext>
            </a:extLst>
          </p:cNvPr>
          <p:cNvCxnSpPr>
            <a:cxnSpLocks/>
          </p:cNvCxnSpPr>
          <p:nvPr/>
        </p:nvCxnSpPr>
        <p:spPr>
          <a:xfrm flipV="1">
            <a:off x="1987826" y="2804222"/>
            <a:ext cx="2310297" cy="2351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B92DCAB-FDB0-1434-2647-4E2B77BFC719}"/>
              </a:ext>
            </a:extLst>
          </p:cNvPr>
          <p:cNvSpPr txBox="1"/>
          <p:nvPr/>
        </p:nvSpPr>
        <p:spPr>
          <a:xfrm>
            <a:off x="258418" y="231412"/>
            <a:ext cx="1421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MIVEGEC</a:t>
            </a:r>
          </a:p>
          <a:p>
            <a:r>
              <a:rPr lang="en-GB" dirty="0" err="1"/>
              <a:t>iEES</a:t>
            </a:r>
            <a:endParaRPr lang="en-GB" dirty="0"/>
          </a:p>
          <a:p>
            <a:r>
              <a:rPr lang="en-GB" dirty="0" err="1"/>
              <a:t>EspaceDev</a:t>
            </a:r>
            <a:endParaRPr lang="en-GB" dirty="0"/>
          </a:p>
          <a:p>
            <a:r>
              <a:rPr lang="en-GB" dirty="0" err="1"/>
              <a:t>HealthDEEP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LMI PRESTO: </a:t>
            </a:r>
          </a:p>
          <a:p>
            <a:r>
              <a:rPr lang="en-GB" dirty="0"/>
              <a:t>CICML , CMU</a:t>
            </a:r>
          </a:p>
          <a:p>
            <a:r>
              <a:rPr lang="en-GB" dirty="0"/>
              <a:t>KU, MU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9FA451-7842-5792-6CC4-E1B22FFB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17" y="3430670"/>
            <a:ext cx="2095501" cy="27488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C40A685-27B3-39CD-C869-69341F7D7A06}"/>
              </a:ext>
            </a:extLst>
          </p:cNvPr>
          <p:cNvSpPr txBox="1"/>
          <p:nvPr/>
        </p:nvSpPr>
        <p:spPr>
          <a:xfrm>
            <a:off x="4655931" y="6255748"/>
            <a:ext cx="119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Ecoregions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CA9330-78C5-34BA-CDA8-C06F271C8F39}"/>
              </a:ext>
            </a:extLst>
          </p:cNvPr>
          <p:cNvSpPr txBox="1"/>
          <p:nvPr/>
        </p:nvSpPr>
        <p:spPr>
          <a:xfrm>
            <a:off x="9121170" y="6255748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Economic </a:t>
            </a:r>
            <a:r>
              <a:rPr lang="en-GB" dirty="0"/>
              <a:t>corridors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E0FED82-5E5B-5803-9D04-3DDD89F7D2EF}"/>
              </a:ext>
            </a:extLst>
          </p:cNvPr>
          <p:cNvCxnSpPr>
            <a:cxnSpLocks/>
          </p:cNvCxnSpPr>
          <p:nvPr/>
        </p:nvCxnSpPr>
        <p:spPr>
          <a:xfrm flipV="1">
            <a:off x="2117035" y="3782125"/>
            <a:ext cx="2489200" cy="89012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F1A6292-BECA-BE10-39A5-6322A948704C}"/>
              </a:ext>
            </a:extLst>
          </p:cNvPr>
          <p:cNvSpPr/>
          <p:nvPr/>
        </p:nvSpPr>
        <p:spPr>
          <a:xfrm>
            <a:off x="188842" y="159025"/>
            <a:ext cx="1501909" cy="25853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1B92CB9-8CDF-F87A-E430-8CC61238E84A}"/>
              </a:ext>
            </a:extLst>
          </p:cNvPr>
          <p:cNvSpPr/>
          <p:nvPr/>
        </p:nvSpPr>
        <p:spPr>
          <a:xfrm>
            <a:off x="2067336" y="2221274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9CF2160-E98E-C2F5-C672-F3F4498F71A8}"/>
              </a:ext>
            </a:extLst>
          </p:cNvPr>
          <p:cNvSpPr/>
          <p:nvPr/>
        </p:nvSpPr>
        <p:spPr>
          <a:xfrm>
            <a:off x="2060712" y="2632089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A4EA63F-3251-24AD-210E-C4BC2C1B55B1}"/>
              </a:ext>
            </a:extLst>
          </p:cNvPr>
          <p:cNvSpPr/>
          <p:nvPr/>
        </p:nvSpPr>
        <p:spPr>
          <a:xfrm>
            <a:off x="1961321" y="2920329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EEDF484-67BA-5EEA-47BF-17E165436E67}"/>
              </a:ext>
            </a:extLst>
          </p:cNvPr>
          <p:cNvSpPr/>
          <p:nvPr/>
        </p:nvSpPr>
        <p:spPr>
          <a:xfrm>
            <a:off x="1911626" y="3238381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B5D7F13-883D-7C71-9E62-D0BEFAB0C655}"/>
              </a:ext>
            </a:extLst>
          </p:cNvPr>
          <p:cNvSpPr/>
          <p:nvPr/>
        </p:nvSpPr>
        <p:spPr>
          <a:xfrm>
            <a:off x="1921565" y="3546494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99F0464-FF71-3DDE-08DE-84A2221BB633}"/>
              </a:ext>
            </a:extLst>
          </p:cNvPr>
          <p:cNvSpPr/>
          <p:nvPr/>
        </p:nvSpPr>
        <p:spPr>
          <a:xfrm>
            <a:off x="2011017" y="4132903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A3C4BAE-0506-7B44-51E4-C816BD40CF28}"/>
              </a:ext>
            </a:extLst>
          </p:cNvPr>
          <p:cNvSpPr/>
          <p:nvPr/>
        </p:nvSpPr>
        <p:spPr>
          <a:xfrm>
            <a:off x="2060712" y="4550346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E99013B-279D-4F11-3F98-3D3C99FC85BB}"/>
              </a:ext>
            </a:extLst>
          </p:cNvPr>
          <p:cNvSpPr/>
          <p:nvPr/>
        </p:nvSpPr>
        <p:spPr>
          <a:xfrm>
            <a:off x="2150165" y="5007546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0CB3DA8-C31A-25AF-F44D-0610A2DD3E6F}"/>
              </a:ext>
            </a:extLst>
          </p:cNvPr>
          <p:cNvSpPr/>
          <p:nvPr/>
        </p:nvSpPr>
        <p:spPr>
          <a:xfrm>
            <a:off x="2150165" y="5415050"/>
            <a:ext cx="178904" cy="19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44B17EB-D2B5-9C9C-5DE7-E921088EE012}"/>
              </a:ext>
            </a:extLst>
          </p:cNvPr>
          <p:cNvSpPr txBox="1"/>
          <p:nvPr/>
        </p:nvSpPr>
        <p:spPr>
          <a:xfrm>
            <a:off x="7174181" y="6375160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interface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BAF5498-581D-3E36-832C-3120F67AAAC9}"/>
              </a:ext>
            </a:extLst>
          </p:cNvPr>
          <p:cNvCxnSpPr>
            <a:cxnSpLocks/>
          </p:cNvCxnSpPr>
          <p:nvPr/>
        </p:nvCxnSpPr>
        <p:spPr>
          <a:xfrm flipV="1">
            <a:off x="5933661" y="6465622"/>
            <a:ext cx="3091069" cy="241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7522EF66-89B1-10FB-828E-3399FDE8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343" y="1278337"/>
            <a:ext cx="2095500" cy="20955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550A663-E4AA-871C-3E8C-F5754CB9897A}"/>
              </a:ext>
            </a:extLst>
          </p:cNvPr>
          <p:cNvSpPr txBox="1"/>
          <p:nvPr/>
        </p:nvSpPr>
        <p:spPr>
          <a:xfrm>
            <a:off x="10750686" y="2646617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cattle</a:t>
            </a:r>
          </a:p>
        </p:txBody>
      </p:sp>
    </p:spTree>
    <p:extLst>
      <p:ext uri="{BB962C8B-B14F-4D97-AF65-F5344CB8AC3E}">
        <p14:creationId xmlns:p14="http://schemas.microsoft.com/office/powerpoint/2010/main" val="369249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B96D2D-0089-034B-9771-C7592C31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61" y="1935875"/>
            <a:ext cx="8678004" cy="3830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EA3CC5-5969-1F44-9AAE-53EF1BABB9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29" y="188166"/>
            <a:ext cx="2590664" cy="1561748"/>
          </a:xfrm>
          <a:prstGeom prst="rect">
            <a:avLst/>
          </a:prstGeom>
        </p:spPr>
      </p:pic>
      <p:pic>
        <p:nvPicPr>
          <p:cNvPr id="7" name="Picture 12" descr="WOAH – World Organisation for Animal Health">
            <a:extLst>
              <a:ext uri="{FF2B5EF4-FFF2-40B4-BE49-F238E27FC236}">
                <a16:creationId xmlns:a16="http://schemas.microsoft.com/office/drawing/2014/main" id="{1E2F56F5-8D3B-1CA9-801C-5E621CC4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9" y="6129083"/>
            <a:ext cx="3753678" cy="2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8A8C8D-58DE-F5CE-7536-E108191E124D}"/>
              </a:ext>
            </a:extLst>
          </p:cNvPr>
          <p:cNvSpPr txBox="1"/>
          <p:nvPr/>
        </p:nvSpPr>
        <p:spPr>
          <a:xfrm>
            <a:off x="9762995" y="6289671"/>
            <a:ext cx="156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December 1</a:t>
            </a:r>
            <a:r>
              <a:rPr lang="en-GB" sz="1400" baseline="30000" dirty="0"/>
              <a:t>st</a:t>
            </a:r>
            <a:r>
              <a:rPr lang="en-GB" sz="14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5707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02D69DB-2BB6-CA64-1A16-785FD2A6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15" y="1997980"/>
            <a:ext cx="8743907" cy="4623490"/>
          </a:xfrm>
          <a:prstGeom prst="rect">
            <a:avLst/>
          </a:prstGeom>
        </p:spPr>
      </p:pic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665F742B-3D00-5540-0C47-174B4F079532}"/>
              </a:ext>
            </a:extLst>
          </p:cNvPr>
          <p:cNvSpPr txBox="1">
            <a:spLocks/>
          </p:cNvSpPr>
          <p:nvPr/>
        </p:nvSpPr>
        <p:spPr>
          <a:xfrm>
            <a:off x="741441" y="982488"/>
            <a:ext cx="10716916" cy="53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>
                <a:cs typeface="Calibri" panose="020F0502020204030204" pitchFamily="34" charset="0"/>
              </a:rPr>
              <a:t>Enhancing collaboration, coordination, communication and capacity building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9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66E67C-1B8C-1D93-609B-FE9A599F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1" y="1033945"/>
            <a:ext cx="9332844" cy="55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4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B5E47A-07A9-B74B-5BF3-77C666C3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1" y="1794289"/>
            <a:ext cx="3657600" cy="4203700"/>
          </a:xfrm>
          <a:prstGeom prst="rect">
            <a:avLst/>
          </a:prstGeom>
        </p:spPr>
      </p:pic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9A2A6986-8C75-8758-090F-85F542EA7E6B}"/>
              </a:ext>
            </a:extLst>
          </p:cNvPr>
          <p:cNvSpPr txBox="1">
            <a:spLocks/>
          </p:cNvSpPr>
          <p:nvPr/>
        </p:nvSpPr>
        <p:spPr>
          <a:xfrm>
            <a:off x="741441" y="982488"/>
            <a:ext cx="10716916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>
                <a:cs typeface="Calibri" panose="020F0502020204030204" pitchFamily="34" charset="0"/>
              </a:rPr>
              <a:t>A definition of prevention of zoonotic spillover to humans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10A829-987E-9E81-48CC-429433BB84C3}"/>
              </a:ext>
            </a:extLst>
          </p:cNvPr>
          <p:cNvSpPr txBox="1"/>
          <p:nvPr/>
        </p:nvSpPr>
        <p:spPr>
          <a:xfrm>
            <a:off x="5367131" y="1794289"/>
            <a:ext cx="5486400" cy="461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ZA" i="1" dirty="0">
                <a:latin typeface="Arial, serif"/>
              </a:rPr>
              <a:t>S</a:t>
            </a:r>
            <a:r>
              <a:rPr lang="en-ZA" sz="1800" i="1" dirty="0">
                <a:effectLst/>
                <a:latin typeface="Arial, serif"/>
              </a:rPr>
              <a:t>hifting the infectious disease control paradigm from reactive to proactive (Primary prevention). Prevention includes addressing the drivers of disease emergence, namely ecological, meteorological and anthropogenic factors and activities that increase </a:t>
            </a:r>
            <a:r>
              <a:rPr lang="en-ZA" sz="1800" i="1" dirty="0" err="1">
                <a:effectLst/>
                <a:latin typeface="Arial, serif"/>
              </a:rPr>
              <a:t>spillover</a:t>
            </a:r>
            <a:r>
              <a:rPr lang="en-ZA" sz="1800" i="1" dirty="0">
                <a:effectLst/>
                <a:latin typeface="Arial, serif"/>
              </a:rPr>
              <a:t> risk, in order to reduce the risk of human infection. It is informed by, amongst other actions, </a:t>
            </a:r>
            <a:r>
              <a:rPr lang="en-ZA" sz="1800" i="1" dirty="0" err="1">
                <a:effectLst/>
                <a:latin typeface="Arial, serif"/>
              </a:rPr>
              <a:t>biosurveillance</a:t>
            </a:r>
            <a:r>
              <a:rPr lang="en-ZA" sz="1800" i="1" dirty="0">
                <a:effectLst/>
                <a:latin typeface="Arial, serif"/>
              </a:rPr>
              <a:t> in natural hosts, people and the environment, understanding pathogen infection dynamics and implementing intervention activities. </a:t>
            </a:r>
            <a:endParaRPr lang="en-Z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617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84770A-C29C-8E4A-C00E-CBF6D96E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9" y="747064"/>
            <a:ext cx="3340690" cy="50866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61B929-5DA9-5F0F-92AC-0A46E5FC2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70" y="747064"/>
            <a:ext cx="8388626" cy="56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80E37A-DFA6-17B8-EB22-01F1FAC3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6" y="407803"/>
            <a:ext cx="11699247" cy="58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D14267-4173-3254-4754-4370D91E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1758764"/>
            <a:ext cx="9372600" cy="42019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2E044F-CB14-1109-48BD-CC3F10288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1" y="183321"/>
            <a:ext cx="1930400" cy="187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4360DD3-B4A4-84F7-7A58-37A5457AD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37" y="6108147"/>
            <a:ext cx="3735388" cy="660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4B7D7F-65F1-AFA6-224F-B16056338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940" y="89453"/>
            <a:ext cx="4965782" cy="14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A48BD6A-3A02-C1E9-6CAF-9DB5433DA9D4}"/>
              </a:ext>
            </a:extLst>
          </p:cNvPr>
          <p:cNvSpPr txBox="1"/>
          <p:nvPr/>
        </p:nvSpPr>
        <p:spPr>
          <a:xfrm>
            <a:off x="1839310" y="1324303"/>
            <a:ext cx="62014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PREACTS 1 (AFRICAM) on pillar 1 (10 M Euros)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4 African countries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Cambodia</a:t>
            </a:r>
          </a:p>
          <a:p>
            <a:pPr lvl="1"/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PREACTS 2 on pillar 2 (10 M Euros)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Central Africa (Congo)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Central America (Mexico)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Southeast Asia (Thailand-Laos)</a:t>
            </a:r>
          </a:p>
          <a:p>
            <a:pPr lvl="1"/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PREACT3 on pillar 3-4 (10 M Euros)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Vietnam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?</a:t>
            </a: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17C3BC65-B04C-6E4E-FE94-34DBE11D4B89}"/>
              </a:ext>
            </a:extLst>
          </p:cNvPr>
          <p:cNvSpPr/>
          <p:nvPr/>
        </p:nvSpPr>
        <p:spPr>
          <a:xfrm rot="10800000">
            <a:off x="6942766" y="3436770"/>
            <a:ext cx="1070291" cy="2942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1E7AF1-B660-94C3-058A-363B523CB760}"/>
              </a:ext>
            </a:extLst>
          </p:cNvPr>
          <p:cNvSpPr txBox="1"/>
          <p:nvPr/>
        </p:nvSpPr>
        <p:spPr>
          <a:xfrm>
            <a:off x="8019394" y="3313451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 reduction (environment)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CCCA07-8786-053E-C15C-44A65CBC40D3}"/>
              </a:ext>
            </a:extLst>
          </p:cNvPr>
          <p:cNvSpPr txBox="1"/>
          <p:nvPr/>
        </p:nvSpPr>
        <p:spPr>
          <a:xfrm>
            <a:off x="8019394" y="3651253"/>
            <a:ext cx="337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Mitigation measures (ecosystems)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5E71C7-1FAF-9480-C951-A97C0199C0F1}"/>
              </a:ext>
            </a:extLst>
          </p:cNvPr>
          <p:cNvSpPr/>
          <p:nvPr/>
        </p:nvSpPr>
        <p:spPr>
          <a:xfrm>
            <a:off x="8019393" y="2912165"/>
            <a:ext cx="3374385" cy="1195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courbée vers la gauche 10">
            <a:extLst>
              <a:ext uri="{FF2B5EF4-FFF2-40B4-BE49-F238E27FC236}">
                <a16:creationId xmlns:a16="http://schemas.microsoft.com/office/drawing/2014/main" id="{33D6E487-6007-EBF8-C6F2-6BD12B7921E9}"/>
              </a:ext>
            </a:extLst>
          </p:cNvPr>
          <p:cNvSpPr/>
          <p:nvPr/>
        </p:nvSpPr>
        <p:spPr>
          <a:xfrm rot="1593962">
            <a:off x="11436358" y="2556484"/>
            <a:ext cx="403796" cy="1093076"/>
          </a:xfrm>
          <a:prstGeom prst="curvedLeftArrow">
            <a:avLst>
              <a:gd name="adj1" fmla="val 25000"/>
              <a:gd name="adj2" fmla="val 413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C07A10-4926-DAFC-AEBA-EAC7AC97FCFB}"/>
              </a:ext>
            </a:extLst>
          </p:cNvPr>
          <p:cNvSpPr txBox="1"/>
          <p:nvPr/>
        </p:nvSpPr>
        <p:spPr>
          <a:xfrm>
            <a:off x="8019394" y="2956100"/>
            <a:ext cx="20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Prevention (drivers)</a:t>
            </a:r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0537898F-52D5-2785-5220-D543151FF2DE}"/>
              </a:ext>
            </a:extLst>
          </p:cNvPr>
          <p:cNvSpPr/>
          <p:nvPr/>
        </p:nvSpPr>
        <p:spPr>
          <a:xfrm rot="10800000">
            <a:off x="7578871" y="1836570"/>
            <a:ext cx="1070291" cy="2942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DC369-847B-1B66-A23C-157B1A7D345F}"/>
              </a:ext>
            </a:extLst>
          </p:cNvPr>
          <p:cNvSpPr/>
          <p:nvPr/>
        </p:nvSpPr>
        <p:spPr>
          <a:xfrm>
            <a:off x="8665437" y="1431235"/>
            <a:ext cx="3374385" cy="1195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B3F79A-5BF8-2EEE-065A-447A2FEBE5F6}"/>
              </a:ext>
            </a:extLst>
          </p:cNvPr>
          <p:cNvSpPr txBox="1"/>
          <p:nvPr/>
        </p:nvSpPr>
        <p:spPr>
          <a:xfrm>
            <a:off x="8834403" y="1733587"/>
            <a:ext cx="16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 assessment</a:t>
            </a: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54AC6E80-B198-DB51-5F20-740E6CDAEC1A}"/>
              </a:ext>
            </a:extLst>
          </p:cNvPr>
          <p:cNvSpPr/>
          <p:nvPr/>
        </p:nvSpPr>
        <p:spPr>
          <a:xfrm rot="10800000">
            <a:off x="6903009" y="4798431"/>
            <a:ext cx="1070291" cy="2942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C12BD-602F-3330-5B3F-56FE8D1BE9DD}"/>
              </a:ext>
            </a:extLst>
          </p:cNvPr>
          <p:cNvSpPr/>
          <p:nvPr/>
        </p:nvSpPr>
        <p:spPr>
          <a:xfrm>
            <a:off x="7979636" y="4273826"/>
            <a:ext cx="3374385" cy="1195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courbée vers la gauche 16">
            <a:extLst>
              <a:ext uri="{FF2B5EF4-FFF2-40B4-BE49-F238E27FC236}">
                <a16:creationId xmlns:a16="http://schemas.microsoft.com/office/drawing/2014/main" id="{06E06D45-2F2A-383B-4756-366A47B91363}"/>
              </a:ext>
            </a:extLst>
          </p:cNvPr>
          <p:cNvSpPr/>
          <p:nvPr/>
        </p:nvSpPr>
        <p:spPr>
          <a:xfrm rot="1571185">
            <a:off x="11396601" y="3918145"/>
            <a:ext cx="403796" cy="1093076"/>
          </a:xfrm>
          <a:prstGeom prst="curvedLeftArrow">
            <a:avLst>
              <a:gd name="adj1" fmla="val 25000"/>
              <a:gd name="adj2" fmla="val 413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17DFC5-6D29-F06B-EAE2-E9C54DBDB5E9}"/>
              </a:ext>
            </a:extLst>
          </p:cNvPr>
          <p:cNvSpPr txBox="1"/>
          <p:nvPr/>
        </p:nvSpPr>
        <p:spPr>
          <a:xfrm>
            <a:off x="8019394" y="4686779"/>
            <a:ext cx="13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3774889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476</Words>
  <Application>Microsoft Macintosh PowerPoint</Application>
  <PresentationFormat>Grand écran</PresentationFormat>
  <Paragraphs>58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Arial, serif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Une approche régionale  Région Afrique-Centrale :  République Démocratique du Congo (RDC)  Point focal : Martine Peeters (IRD)/Steve Ahuka  Région Asie du Sud-Est :  Laos + Thaïlande Point focal : Serge Morand (CNRS) / Soawapak Hinjoy (DDC MoPH)  Région Amérique et Caraïbes :  Mexique, Haïti et Costa Rica  Point focal :  Benjamin Roche (IRD) / Gerardo Suzan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22</cp:revision>
  <dcterms:created xsi:type="dcterms:W3CDTF">2023-02-08T07:20:50Z</dcterms:created>
  <dcterms:modified xsi:type="dcterms:W3CDTF">2023-03-14T01:45:53Z</dcterms:modified>
</cp:coreProperties>
</file>