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390" r:id="rId2"/>
    <p:sldId id="3388" r:id="rId3"/>
    <p:sldId id="3391" r:id="rId4"/>
    <p:sldId id="3332" r:id="rId5"/>
    <p:sldId id="3396" r:id="rId6"/>
    <p:sldId id="3394" r:id="rId7"/>
    <p:sldId id="3365" r:id="rId8"/>
    <p:sldId id="3385" r:id="rId9"/>
    <p:sldId id="256" r:id="rId10"/>
    <p:sldId id="3387" r:id="rId11"/>
    <p:sldId id="3386" r:id="rId12"/>
    <p:sldId id="3392" r:id="rId13"/>
    <p:sldId id="3393" r:id="rId14"/>
    <p:sldId id="3397" r:id="rId15"/>
    <p:sldId id="3399" r:id="rId16"/>
    <p:sldId id="334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744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4"/>
    <p:restoredTop sz="85007"/>
  </p:normalViewPr>
  <p:slideViewPr>
    <p:cSldViewPr snapToGrid="0" snapToObjects="1">
      <p:cViewPr varScale="1">
        <p:scale>
          <a:sx n="50" d="100"/>
          <a:sy n="50" d="100"/>
        </p:scale>
        <p:origin x="14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F8F40-123A-7647-89D6-F01D26ED9B8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9DC0C-4828-9C4B-B855-2CE4EC10A38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79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2C333-6471-49DD-B839-D4934C886C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9DC0C-4828-9C4B-B855-2CE4EC10A38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02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50C0-5C94-664E-90C4-A80F9037D7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19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Pathogen identification, diagnosis and outbreak mitigation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9DC0C-4828-9C4B-B855-2CE4EC10A38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78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Rapid detection of SARS-CoV-2 using colorimetric loop-mediated isothermal amplification assays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9DC0C-4828-9C4B-B855-2CE4EC10A38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79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9EBD6-6F2E-9047-AB9E-7B20532A3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3F87CA-A993-A94C-ACA6-FEBF72CE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729CB4-77BB-1D43-B2FD-DA96E5AA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A6C45C-C19A-CF41-B608-597B0089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7A76C-BC0F-5B48-A54E-8680F86F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35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49EBD-084D-D141-81A8-5D816D3A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19BC48-C501-A14C-8FEE-C8962C9F2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13AED6-4699-074F-94A1-6DC4FEE6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6FF1C7-6E0B-634A-AFC1-4AE98F64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AB6A4-8176-7746-BE7E-8440D69D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62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1EB0D7-5E31-0842-83D7-1C1495234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2E26E3-F181-A846-A94C-9F5AD8A4D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F9BFBF-2B90-5041-9C30-3AD3E40B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2E3A0-1567-7244-9DD4-A1AE7758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0E3CA-913E-AA4F-911F-12D5BC73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399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00E4E-0D6B-6042-B0EB-0CA7074B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C6CF6-2E3D-A64C-8CEE-8B5E1BA52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123D0-8F4D-314A-915F-1BFA56D4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567338-ECB4-7C44-8836-57FE9135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9F8C-DDD5-3A44-8EE8-6D2B2461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50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2DB64-35B5-3148-BFE6-DA748606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14AD6-F72F-F648-9DEA-D5C49B513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253BCB-B5F6-E745-A7FF-3277E578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84B7E-C9E2-3743-A873-9F08EA63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A807CD-7F3A-3849-A346-02F7B96C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84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8D8A32-93C4-7645-B8AB-CDE9D5E2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22A2E2-09C0-5F4D-826D-57D1F6B77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6535F0-F619-D743-8800-B9BD6C19C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A2131C-0187-664C-AD5F-839CF53C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4FF198-648E-8F42-BD75-F4C3C104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08D268-5F69-3448-9161-4F8188D9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08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A700D-A0B8-9D4E-AA8C-74830A9B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69F47F-05A0-9940-96B4-476738DD7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D85F10-32B5-8743-A204-D5872A7D7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0BC4B6-6210-C045-96BC-9651DA152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FC67FB-92A7-214F-96F2-E5EA1120A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21BA48-D6BC-C045-960A-EB3ED7F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1EF7C9-1BEC-C74F-9C3C-7DF715DA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12F15B-DE75-CC4A-B201-089435AE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42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9046EA-B224-8A4E-94CA-52B6A8424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06C027-0458-224C-8C73-2A328B05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99E3C7-8B9F-B34D-8907-32BA35E1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439F1B-BDAD-0947-B63D-6E293FC4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93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CB7463-3FEE-DF43-809C-30247EDB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F1E04A-8FCF-FC43-82BD-E52BE03E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E33483-27A1-9C4D-96A8-EAF1B967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5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4D51D6-C1EB-614E-B5CE-F30DB947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03F49-CED8-9945-85C1-1247608D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57356D-5EC5-B646-A497-3048252B4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377B7F-9B98-D84B-BBF0-BC1EB4BF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338A42-7A19-3D49-9A9E-A6FA6C66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C803C0-E446-A247-942B-6C3E08EA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27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31D67-15C6-A140-80C1-E5DBC808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7A29CA4-0EE0-844E-87A0-EC31A6C7E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40E575-98F7-0D4C-9FE0-4D356653C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E19257-E8F0-8D4B-8C43-F0F36C43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AA8938-1926-C44B-A2B8-3B5B9670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9F8ED7-9FFD-9E4A-B762-1BC4A954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18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644448-F69D-454D-B28B-C2818934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493023-4BD6-0942-84A1-6841D3C36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551396-B611-F04A-81DE-B2BFD311B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1C0C2-163F-7F4F-A018-E6AB4E9979F8}" type="datetimeFigureOut">
              <a:rPr lang="fr-FR" smtClean="0"/>
              <a:t>14/03/2023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22831D-DCE0-2A4B-9E2F-EB4FF966D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3FDC29-4065-DC4A-9F00-BCDC5C0BF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7FB8B-D753-E94B-9ADD-0845265ACF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4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4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4.tiff"/><Relationship Id="rId7" Type="http://schemas.openxmlformats.org/officeDocument/2006/relationships/image" Target="../media/image4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1.png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7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0.jpe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46.png"/><Relationship Id="rId5" Type="http://schemas.openxmlformats.org/officeDocument/2006/relationships/image" Target="../media/image81.png"/><Relationship Id="rId10" Type="http://schemas.openxmlformats.org/officeDocument/2006/relationships/image" Target="../media/image45.tiff"/><Relationship Id="rId4" Type="http://schemas.openxmlformats.org/officeDocument/2006/relationships/image" Target="../media/image80.tiff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image" Target="../media/image89.pn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13.jp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12" Type="http://schemas.openxmlformats.org/officeDocument/2006/relationships/image" Target="../media/image4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.png"/><Relationship Id="rId5" Type="http://schemas.openxmlformats.org/officeDocument/2006/relationships/image" Target="../media/image42.jpg"/><Relationship Id="rId10" Type="http://schemas.openxmlformats.org/officeDocument/2006/relationships/hyperlink" Target="https://rocket.ird.fr/" TargetMode="External"/><Relationship Id="rId4" Type="http://schemas.openxmlformats.org/officeDocument/2006/relationships/image" Target="../media/image41.jpg"/><Relationship Id="rId9" Type="http://schemas.openxmlformats.org/officeDocument/2006/relationships/hyperlink" Target="https://en.ird.fr/rocket-project-information-and-recruitment-stage-future-cricket-breeder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55.jpeg"/><Relationship Id="rId3" Type="http://schemas.openxmlformats.org/officeDocument/2006/relationships/image" Target="../media/image48.png"/><Relationship Id="rId7" Type="http://schemas.openxmlformats.org/officeDocument/2006/relationships/image" Target="../media/image52.tiff"/><Relationship Id="rId12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11" Type="http://schemas.openxmlformats.org/officeDocument/2006/relationships/image" Target="../media/image45.tiff"/><Relationship Id="rId5" Type="http://schemas.openxmlformats.org/officeDocument/2006/relationships/image" Target="../media/image50.tiff"/><Relationship Id="rId10" Type="http://schemas.openxmlformats.org/officeDocument/2006/relationships/image" Target="../media/image1.png"/><Relationship Id="rId4" Type="http://schemas.openxmlformats.org/officeDocument/2006/relationships/image" Target="../media/image49.jpeg"/><Relationship Id="rId9" Type="http://schemas.openxmlformats.org/officeDocument/2006/relationships/image" Target="../media/image54.tiff"/><Relationship Id="rId1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62.png"/><Relationship Id="rId18" Type="http://schemas.openxmlformats.org/officeDocument/2006/relationships/image" Target="../media/image55.jpeg"/><Relationship Id="rId3" Type="http://schemas.openxmlformats.org/officeDocument/2006/relationships/image" Target="../media/image47.jpeg"/><Relationship Id="rId7" Type="http://schemas.openxmlformats.org/officeDocument/2006/relationships/image" Target="../media/image58.tiff"/><Relationship Id="rId12" Type="http://schemas.openxmlformats.org/officeDocument/2006/relationships/image" Target="../media/image4.gif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tiff"/><Relationship Id="rId11" Type="http://schemas.openxmlformats.org/officeDocument/2006/relationships/image" Target="../media/image61.tiff"/><Relationship Id="rId5" Type="http://schemas.openxmlformats.org/officeDocument/2006/relationships/image" Target="../media/image51.tiff"/><Relationship Id="rId15" Type="http://schemas.openxmlformats.org/officeDocument/2006/relationships/image" Target="../media/image1.png"/><Relationship Id="rId10" Type="http://schemas.openxmlformats.org/officeDocument/2006/relationships/image" Target="../media/image60.tiff"/><Relationship Id="rId4" Type="http://schemas.openxmlformats.org/officeDocument/2006/relationships/image" Target="../media/image57.jpeg"/><Relationship Id="rId9" Type="http://schemas.openxmlformats.org/officeDocument/2006/relationships/image" Target="../media/image59.tiff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F39F9DC0-E687-BC4F-A9F2-FD21C97C1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478" y="2530106"/>
            <a:ext cx="9751664" cy="2400430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i="1" dirty="0"/>
              <a:t>Frist meeting of the International Joint Laboratory PRESTO (</a:t>
            </a:r>
            <a:r>
              <a:rPr lang="en-US" sz="2200" b="1" i="1" dirty="0" err="1"/>
              <a:t>PRotect-dEtect-STOp</a:t>
            </a:r>
            <a:r>
              <a:rPr lang="en-US" sz="2200" b="1" i="1" dirty="0"/>
              <a:t>)</a:t>
            </a:r>
          </a:p>
          <a:p>
            <a:r>
              <a:rPr lang="en-US" sz="2200" b="1" i="1" dirty="0"/>
              <a:t> </a:t>
            </a:r>
          </a:p>
          <a:p>
            <a:r>
              <a:rPr lang="en-US" sz="3100" b="1" i="1" dirty="0"/>
              <a:t>“What research to conduct to prevent and prepare for future outbreaks/pandemics?”</a:t>
            </a:r>
          </a:p>
          <a:p>
            <a:endParaRPr lang="en-US" sz="3100" b="1" i="1" dirty="0"/>
          </a:p>
          <a:p>
            <a:r>
              <a:rPr lang="fr-FR" sz="3100" b="1" i="1" dirty="0"/>
              <a:t>14 Mar 2023, Green Lake </a:t>
            </a:r>
            <a:r>
              <a:rPr lang="fr-FR" sz="3100" b="1" i="1" dirty="0" err="1"/>
              <a:t>Hotel</a:t>
            </a:r>
            <a:r>
              <a:rPr lang="fr-FR" sz="3100" b="1" i="1" dirty="0"/>
              <a:t>, Chiang Mai, </a:t>
            </a:r>
            <a:r>
              <a:rPr lang="fr-FR" sz="3100" b="1" i="1" dirty="0" err="1"/>
              <a:t>Thailand</a:t>
            </a:r>
            <a:endParaRPr lang="fr-FR" sz="3100" b="1" i="1" dirty="0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0554B8E1-BA08-0D40-8A2E-1261CB0E4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" y="4387403"/>
            <a:ext cx="1480585" cy="98257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8F3E046-F754-AC44-B940-1BBEDC94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5" y="2071353"/>
            <a:ext cx="855770" cy="9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id="{236C4242-0F0D-4248-89FD-7AAEC1B44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91" y="5701784"/>
            <a:ext cx="1424509" cy="8441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81E862-0559-B84D-9D5D-07E676CA0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205" y="5354265"/>
            <a:ext cx="785420" cy="11916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F39FE5-D6B3-3748-BE75-355FE14FB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31" y="3405018"/>
            <a:ext cx="759998" cy="7514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E08C45-7137-4B47-815E-4B5E72179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4" y="5324562"/>
            <a:ext cx="1221375" cy="1221375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2909570-2952-D04A-8E69-9C85F3361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05" y="5424573"/>
            <a:ext cx="1121364" cy="112136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4D8EEA0-3212-1F4D-B902-79B2A0951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29" y="5365529"/>
            <a:ext cx="1170926" cy="1180408"/>
          </a:xfrm>
          <a:prstGeom prst="rect">
            <a:avLst/>
          </a:prstGeom>
        </p:spPr>
      </p:pic>
      <p:pic>
        <p:nvPicPr>
          <p:cNvPr id="13" name="Picture 39">
            <a:extLst>
              <a:ext uri="{FF2B5EF4-FFF2-40B4-BE49-F238E27FC236}">
                <a16:creationId xmlns:a16="http://schemas.microsoft.com/office/drawing/2014/main" id="{68187F3F-C17A-BC47-ACC0-5DB50FA03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5328" y="3542031"/>
            <a:ext cx="1086733" cy="108421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24FFBE6E-DE80-9848-AA9E-2C294BC07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181" y="669171"/>
            <a:ext cx="1219258" cy="107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page1image1000">
            <a:extLst>
              <a:ext uri="{FF2B5EF4-FFF2-40B4-BE49-F238E27FC236}">
                <a16:creationId xmlns:a16="http://schemas.microsoft.com/office/drawing/2014/main" id="{4F369C40-C35C-4542-81E7-450317BD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7" y="486226"/>
            <a:ext cx="1483647" cy="13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ce réservé du contenu 8">
            <a:extLst>
              <a:ext uri="{FF2B5EF4-FFF2-40B4-BE49-F238E27FC236}">
                <a16:creationId xmlns:a16="http://schemas.microsoft.com/office/drawing/2014/main" id="{A4CDDC77-A80A-0F4A-BBA0-71F106DAD5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2254" y="5378135"/>
            <a:ext cx="1057632" cy="1167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4DF9531-B963-324D-AB6E-40C92CD0C2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7702" y="228026"/>
            <a:ext cx="2882260" cy="2051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4"/>
          <a:stretch/>
        </p:blipFill>
        <p:spPr>
          <a:xfrm>
            <a:off x="10551620" y="2011088"/>
            <a:ext cx="1420033" cy="126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id="{4AEDC1CE-5D53-3540-9443-6371A79BCC90}"/>
              </a:ext>
            </a:extLst>
          </p:cNvPr>
          <p:cNvSpPr/>
          <p:nvPr/>
        </p:nvSpPr>
        <p:spPr>
          <a:xfrm>
            <a:off x="1609278" y="1048256"/>
            <a:ext cx="290330" cy="290330"/>
          </a:xfrm>
          <a:prstGeom prst="diamond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pic>
        <p:nvPicPr>
          <p:cNvPr id="5" name="Image 4" descr="Macintosh HD:Users:ericdeharo:Desktop:Réunion AVENANT NTPC:Logo CIREN.png">
            <a:extLst>
              <a:ext uri="{FF2B5EF4-FFF2-40B4-BE49-F238E27FC236}">
                <a16:creationId xmlns:a16="http://schemas.microsoft.com/office/drawing/2014/main" id="{FA9E3A18-51E8-7C4C-A53B-D7EEE30488F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6884" y="830244"/>
            <a:ext cx="1517676" cy="163923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0" dist="50800" dir="5400000" sy="-100000" algn="bl" rotWithShape="0"/>
          </a:effec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44841AB-242B-D244-9155-9856BEA6988A}"/>
              </a:ext>
            </a:extLst>
          </p:cNvPr>
          <p:cNvSpPr txBox="1"/>
          <p:nvPr/>
        </p:nvSpPr>
        <p:spPr>
          <a:xfrm>
            <a:off x="1903937" y="921921"/>
            <a:ext cx="121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Poppins" pitchFamily="2" charset="77"/>
                <a:cs typeface="Poppins" pitchFamily="2" charset="77"/>
              </a:rPr>
              <a:t>CIREN</a:t>
            </a:r>
          </a:p>
        </p:txBody>
      </p:sp>
      <p:pic>
        <p:nvPicPr>
          <p:cNvPr id="7" name="Image 6" descr="Macintosh HD:Users:ericdeharo:Desktop:logo NTPC.png">
            <a:extLst>
              <a:ext uri="{FF2B5EF4-FFF2-40B4-BE49-F238E27FC236}">
                <a16:creationId xmlns:a16="http://schemas.microsoft.com/office/drawing/2014/main" id="{33B4ACF3-8D7B-C84A-A4DA-32CEE309B2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1310" y="4742500"/>
            <a:ext cx="1333250" cy="39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Macintosh HD:Users:ericdeharo:Desktop:logo EDF.png">
            <a:extLst>
              <a:ext uri="{FF2B5EF4-FFF2-40B4-BE49-F238E27FC236}">
                <a16:creationId xmlns:a16="http://schemas.microsoft.com/office/drawing/2014/main" id="{02EEEEDD-10CA-2D47-9FD5-A9B3E11DC2B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887" y="4572434"/>
            <a:ext cx="556215" cy="6049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44">
            <a:extLst>
              <a:ext uri="{FF2B5EF4-FFF2-40B4-BE49-F238E27FC236}">
                <a16:creationId xmlns:a16="http://schemas.microsoft.com/office/drawing/2014/main" id="{E06C6740-A199-9548-AD62-58E00398ED68}"/>
              </a:ext>
            </a:extLst>
          </p:cNvPr>
          <p:cNvSpPr txBox="1"/>
          <p:nvPr/>
        </p:nvSpPr>
        <p:spPr>
          <a:xfrm rot="16200000">
            <a:off x="-243153" y="1890247"/>
            <a:ext cx="1978427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PRotect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195CAAA-668B-3B43-B0F5-62118D9E6584}"/>
              </a:ext>
            </a:extLst>
          </p:cNvPr>
          <p:cNvGrpSpPr/>
          <p:nvPr/>
        </p:nvGrpSpPr>
        <p:grpSpPr>
          <a:xfrm>
            <a:off x="1958219" y="1576262"/>
            <a:ext cx="7772923" cy="3712129"/>
            <a:chOff x="2018399" y="1642162"/>
            <a:chExt cx="7772923" cy="3712129"/>
          </a:xfrm>
        </p:grpSpPr>
        <p:pic>
          <p:nvPicPr>
            <p:cNvPr id="13" name="Image 10" descr="IMG20210407092939.jpg">
              <a:extLst>
                <a:ext uri="{FF2B5EF4-FFF2-40B4-BE49-F238E27FC236}">
                  <a16:creationId xmlns:a16="http://schemas.microsoft.com/office/drawing/2014/main" id="{447E0690-7191-E145-BDDA-6BF523C0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399" y="1642162"/>
              <a:ext cx="2765116" cy="3712129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" descr="IMG20210409081250.jpg">
              <a:extLst>
                <a:ext uri="{FF2B5EF4-FFF2-40B4-BE49-F238E27FC236}">
                  <a16:creationId xmlns:a16="http://schemas.microsoft.com/office/drawing/2014/main" id="{A02C4740-2198-7548-915B-1BF1F049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727" y="1642162"/>
              <a:ext cx="4983595" cy="3712129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1.png">
            <a:extLst>
              <a:ext uri="{FF2B5EF4-FFF2-40B4-BE49-F238E27FC236}">
                <a16:creationId xmlns:a16="http://schemas.microsoft.com/office/drawing/2014/main" id="{A2F24C23-5577-B24B-B366-55B632FC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13" y="5589823"/>
            <a:ext cx="162718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9" descr="NUOL logo.png">
            <a:extLst>
              <a:ext uri="{FF2B5EF4-FFF2-40B4-BE49-F238E27FC236}">
                <a16:creationId xmlns:a16="http://schemas.microsoft.com/office/drawing/2014/main" id="{B2C40FB6-DD5C-5246-848D-0CFDD1593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25" y="5739013"/>
            <a:ext cx="911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8" descr="Logo_MOH new _Oct2019 - copie copie.jpg">
            <a:extLst>
              <a:ext uri="{FF2B5EF4-FFF2-40B4-BE49-F238E27FC236}">
                <a16:creationId xmlns:a16="http://schemas.microsoft.com/office/drawing/2014/main" id="{5D73C354-4CE6-524A-A4E8-D46B8FCE6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00" y="5813931"/>
            <a:ext cx="9191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8" descr="anoulak-logox2-300x300 - copie.png">
            <a:extLst>
              <a:ext uri="{FF2B5EF4-FFF2-40B4-BE49-F238E27FC236}">
                <a16:creationId xmlns:a16="http://schemas.microsoft.com/office/drawing/2014/main" id="{33F5AF5C-D000-754D-816A-AA7F535969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81" y="5720269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8" descr="OHSEA LOGO.jpg">
            <a:extLst>
              <a:ext uri="{FF2B5EF4-FFF2-40B4-BE49-F238E27FC236}">
                <a16:creationId xmlns:a16="http://schemas.microsoft.com/office/drawing/2014/main" id="{A1CFBC97-7CB0-5D44-83FA-4F3FA365F1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0" y="3726177"/>
            <a:ext cx="1374416" cy="1562214"/>
          </a:xfrm>
          <a:prstGeom prst="rect">
            <a:avLst/>
          </a:prstGeom>
          <a:noFill/>
          <a:ln w="9525">
            <a:solidFill>
              <a:srgbClr val="1860A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1065AC52-AAFC-F54F-86E7-9999EF7A0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842" y="5813931"/>
            <a:ext cx="947738" cy="9477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EE3BE5D-1675-854F-B587-E1A1A608914F}"/>
              </a:ext>
            </a:extLst>
          </p:cNvPr>
          <p:cNvSpPr txBox="1"/>
          <p:nvPr/>
        </p:nvSpPr>
        <p:spPr>
          <a:xfrm>
            <a:off x="1776955" y="5324991"/>
            <a:ext cx="867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A consortium of </a:t>
            </a:r>
            <a:r>
              <a:rPr lang="fr-FR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researchers</a:t>
            </a: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and Institutions </a:t>
            </a:r>
            <a:r>
              <a:rPr lang="fr-FR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from</a:t>
            </a: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Laos, </a:t>
            </a:r>
            <a:r>
              <a:rPr lang="fr-FR" sz="20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Thailand</a:t>
            </a:r>
            <a:r>
              <a:rPr lang="fr-FR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 and France</a:t>
            </a:r>
            <a:r>
              <a:rPr lang="fr-FR" sz="2000" b="1" i="1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98EADD-4588-7D40-B43A-D6D16F8A0280}"/>
              </a:ext>
            </a:extLst>
          </p:cNvPr>
          <p:cNvSpPr txBox="1"/>
          <p:nvPr/>
        </p:nvSpPr>
        <p:spPr>
          <a:xfrm>
            <a:off x="3109417" y="764195"/>
            <a:ext cx="742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1"/>
                </a:solidFill>
              </a:rPr>
              <a:t>Nakai</a:t>
            </a:r>
            <a:r>
              <a:rPr lang="fr-FR" sz="2400" b="1" i="1" dirty="0">
                <a:solidFill>
                  <a:schemeClr val="accent1"/>
                </a:solidFill>
              </a:rPr>
              <a:t> International Environnemental </a:t>
            </a:r>
            <a:r>
              <a:rPr lang="fr-FR" sz="2400" b="1" i="1" dirty="0" err="1">
                <a:solidFill>
                  <a:schemeClr val="accent1"/>
                </a:solidFill>
              </a:rPr>
              <a:t>Research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i="1" dirty="0">
                <a:solidFill>
                  <a:schemeClr val="accent1"/>
                </a:solidFill>
              </a:rPr>
              <a:t>Centre- </a:t>
            </a:r>
            <a:r>
              <a:rPr lang="fr-FR" sz="2400" b="1" i="1" dirty="0" err="1">
                <a:solidFill>
                  <a:schemeClr val="accent1"/>
                </a:solidFill>
              </a:rPr>
              <a:t>dedicated</a:t>
            </a:r>
            <a:r>
              <a:rPr lang="fr-FR" sz="2400" b="1" i="1" dirty="0">
                <a:solidFill>
                  <a:schemeClr val="accent1"/>
                </a:solidFill>
              </a:rPr>
              <a:t> to One-</a:t>
            </a:r>
            <a:r>
              <a:rPr lang="fr-FR" sz="2400" b="1" i="1" dirty="0" err="1">
                <a:solidFill>
                  <a:schemeClr val="accent1"/>
                </a:solidFill>
              </a:rPr>
              <a:t>Health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Research</a:t>
            </a:r>
            <a:endParaRPr lang="fr-FR" sz="2400" b="1" i="1" dirty="0">
              <a:solidFill>
                <a:schemeClr val="accent1"/>
              </a:solidFill>
            </a:endParaRPr>
          </a:p>
          <a:p>
            <a:endParaRPr lang="fr-FR" sz="2400" dirty="0">
              <a:solidFill>
                <a:schemeClr val="accent1"/>
              </a:solidFill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343B48D-8289-AF43-96FC-2630923488C6}"/>
              </a:ext>
            </a:extLst>
          </p:cNvPr>
          <p:cNvGrpSpPr/>
          <p:nvPr/>
        </p:nvGrpSpPr>
        <p:grpSpPr>
          <a:xfrm>
            <a:off x="9903146" y="3202190"/>
            <a:ext cx="2121414" cy="829705"/>
            <a:chOff x="6053197" y="706813"/>
            <a:chExt cx="1955686" cy="711869"/>
          </a:xfrm>
        </p:grpSpPr>
        <p:pic>
          <p:nvPicPr>
            <p:cNvPr id="23" name="Picture 34">
              <a:extLst>
                <a:ext uri="{FF2B5EF4-FFF2-40B4-BE49-F238E27FC236}">
                  <a16:creationId xmlns:a16="http://schemas.microsoft.com/office/drawing/2014/main" id="{E8DC422A-B87E-C64E-A02B-DC22190D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92AC0AD-BA01-BF4C-8E2E-7C29980D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F173E99-7756-AF41-B6C9-398510F21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92BF3E5-BAAE-A24A-AFF3-C5FF20B88C29}"/>
              </a:ext>
            </a:extLst>
          </p:cNvPr>
          <p:cNvSpPr/>
          <p:nvPr/>
        </p:nvSpPr>
        <p:spPr>
          <a:xfrm>
            <a:off x="9985887" y="2509520"/>
            <a:ext cx="224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DEHARO Eric</a:t>
            </a:r>
          </a:p>
          <a:p>
            <a:r>
              <a:rPr lang="en-US" b="1" dirty="0"/>
              <a:t>LOCATELLI Sabrina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5A66BC-C34D-5349-8760-A42FD16EA2B6}"/>
              </a:ext>
            </a:extLst>
          </p:cNvPr>
          <p:cNvSpPr/>
          <p:nvPr/>
        </p:nvSpPr>
        <p:spPr>
          <a:xfrm>
            <a:off x="9949150" y="4222310"/>
            <a:ext cx="2242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PRAVONG </a:t>
            </a:r>
            <a:r>
              <a:rPr lang="en-US" b="1" dirty="0" err="1"/>
              <a:t>Vatsana</a:t>
            </a:r>
            <a:endParaRPr lang="en-US" b="1" dirty="0"/>
          </a:p>
        </p:txBody>
      </p:sp>
      <p:sp>
        <p:nvSpPr>
          <p:cNvPr id="27" name="TextBox 46">
            <a:extLst>
              <a:ext uri="{FF2B5EF4-FFF2-40B4-BE49-F238E27FC236}">
                <a16:creationId xmlns:a16="http://schemas.microsoft.com/office/drawing/2014/main" id="{EA8D1C61-9CB4-CF4D-B360-0F64B9DFE2D2}"/>
              </a:ext>
            </a:extLst>
          </p:cNvPr>
          <p:cNvSpPr txBox="1"/>
          <p:nvPr/>
        </p:nvSpPr>
        <p:spPr>
          <a:xfrm rot="16200000">
            <a:off x="315941" y="2236061"/>
            <a:ext cx="1904373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844AC15-8D0D-2A4C-AE15-F91DA2F018BF}"/>
              </a:ext>
            </a:extLst>
          </p:cNvPr>
          <p:cNvSpPr txBox="1"/>
          <p:nvPr/>
        </p:nvSpPr>
        <p:spPr>
          <a:xfrm>
            <a:off x="8742196" y="130297"/>
            <a:ext cx="337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LAOS &amp; THAILAND</a:t>
            </a:r>
          </a:p>
        </p:txBody>
      </p:sp>
    </p:spTree>
    <p:extLst>
      <p:ext uri="{BB962C8B-B14F-4D97-AF65-F5344CB8AC3E}">
        <p14:creationId xmlns:p14="http://schemas.microsoft.com/office/powerpoint/2010/main" val="9296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66C352E8-774F-7B49-B876-AF0E25255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566" y="730970"/>
            <a:ext cx="7895008" cy="5168763"/>
          </a:xfrm>
        </p:spPr>
      </p:pic>
      <p:sp>
        <p:nvSpPr>
          <p:cNvPr id="4" name="TextBox 46">
            <a:extLst>
              <a:ext uri="{FF2B5EF4-FFF2-40B4-BE49-F238E27FC236}">
                <a16:creationId xmlns:a16="http://schemas.microsoft.com/office/drawing/2014/main" id="{3363AF72-59F6-BD41-BE98-9444431F3B47}"/>
              </a:ext>
            </a:extLst>
          </p:cNvPr>
          <p:cNvSpPr txBox="1"/>
          <p:nvPr/>
        </p:nvSpPr>
        <p:spPr>
          <a:xfrm rot="16200000">
            <a:off x="-469366" y="2722511"/>
            <a:ext cx="1904373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pic>
        <p:nvPicPr>
          <p:cNvPr id="5" name="Image 4" descr="Sans titre.tiff">
            <a:extLst>
              <a:ext uri="{FF2B5EF4-FFF2-40B4-BE49-F238E27FC236}">
                <a16:creationId xmlns:a16="http://schemas.microsoft.com/office/drawing/2014/main" id="{D428C138-76F2-064B-85C8-C74A028320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-1" r="70537" b="4556"/>
          <a:stretch/>
        </p:blipFill>
        <p:spPr>
          <a:xfrm>
            <a:off x="123779" y="919266"/>
            <a:ext cx="1480397" cy="9156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83C785-844D-454B-BC5D-79C78675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1" y="4415191"/>
            <a:ext cx="1693095" cy="846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820FE0-0110-C141-965F-749EB01FEC9E}"/>
              </a:ext>
            </a:extLst>
          </p:cNvPr>
          <p:cNvSpPr/>
          <p:nvPr/>
        </p:nvSpPr>
        <p:spPr>
          <a:xfrm>
            <a:off x="2025867" y="4404658"/>
            <a:ext cx="7062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Natural </a:t>
            </a:r>
            <a:r>
              <a:rPr lang="fr-FR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history</a:t>
            </a:r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SARS-CoV-2 : </a:t>
            </a:r>
          </a:p>
          <a:p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Emergence and </a:t>
            </a:r>
            <a:r>
              <a:rPr lang="fr-FR" sz="2800" b="1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Reservoir</a:t>
            </a:r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A931D50A-3180-AB47-A95F-9C71DC6379E5}"/>
              </a:ext>
            </a:extLst>
          </p:cNvPr>
          <p:cNvSpPr txBox="1"/>
          <p:nvPr/>
        </p:nvSpPr>
        <p:spPr>
          <a:xfrm>
            <a:off x="2032905" y="985836"/>
            <a:ext cx="1825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LACOVISS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F6BA23F-F18D-DC4B-92A7-E00043FE49ED}"/>
              </a:ext>
            </a:extLst>
          </p:cNvPr>
          <p:cNvSpPr txBox="1"/>
          <p:nvPr/>
        </p:nvSpPr>
        <p:spPr>
          <a:xfrm>
            <a:off x="1993634" y="3771357"/>
            <a:ext cx="190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DISCOVER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CD482-829B-DA47-B9CA-2E5509C960EB}"/>
              </a:ext>
            </a:extLst>
          </p:cNvPr>
          <p:cNvSpPr/>
          <p:nvPr/>
        </p:nvSpPr>
        <p:spPr>
          <a:xfrm>
            <a:off x="2085354" y="1605000"/>
            <a:ext cx="7483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3622">
              <a:tabLst>
                <a:tab pos="541338" algn="l"/>
              </a:tabLst>
            </a:pPr>
            <a:r>
              <a:rPr lang="en-US" sz="2800" b="1" i="1" dirty="0">
                <a:solidFill>
                  <a:schemeClr val="bg1"/>
                </a:solidFill>
              </a:rPr>
              <a:t>Epidemiological investigation of  SARS-CoV-2 in  Laos using a One-Health approach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E10C4A-BBE1-634C-8BB8-4CB91427B6A2}"/>
              </a:ext>
            </a:extLst>
          </p:cNvPr>
          <p:cNvSpPr/>
          <p:nvPr/>
        </p:nvSpPr>
        <p:spPr>
          <a:xfrm>
            <a:off x="9639560" y="791583"/>
            <a:ext cx="327829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LEROY Eric</a:t>
            </a:r>
          </a:p>
          <a:p>
            <a:r>
              <a:rPr lang="en-US" sz="1400" b="1" dirty="0"/>
              <a:t>DEHARO Eric</a:t>
            </a:r>
          </a:p>
          <a:p>
            <a:r>
              <a:rPr lang="en-US" sz="1400" b="1" dirty="0"/>
              <a:t>LOCATELLI Sabrina</a:t>
            </a:r>
          </a:p>
          <a:p>
            <a:r>
              <a:rPr lang="en-US" sz="1400" b="1" dirty="0"/>
              <a:t>MORAND Serge</a:t>
            </a:r>
          </a:p>
          <a:p>
            <a:endParaRPr lang="en-US" sz="1400" u="sng" dirty="0"/>
          </a:p>
          <a:p>
            <a:endParaRPr lang="en-US" sz="1400" u="sng" dirty="0"/>
          </a:p>
          <a:p>
            <a:endParaRPr lang="fr-FR" sz="1400" b="1" dirty="0"/>
          </a:p>
          <a:p>
            <a:r>
              <a:rPr lang="fr-FR" sz="1400" b="1" dirty="0"/>
              <a:t>PABORIBOUNE </a:t>
            </a:r>
            <a:r>
              <a:rPr lang="fr-FR" sz="1400" b="1" dirty="0" err="1"/>
              <a:t>Phimpha</a:t>
            </a:r>
            <a:endParaRPr lang="fr-FR" sz="1400" b="1" dirty="0"/>
          </a:p>
          <a:p>
            <a:r>
              <a:rPr lang="fr-FR" sz="1400" b="1" dirty="0"/>
              <a:t>LATTHAPHASAVANG </a:t>
            </a:r>
          </a:p>
          <a:p>
            <a:r>
              <a:rPr lang="fr-FR" sz="1400" b="1" dirty="0" err="1"/>
              <a:t>Vatthanaphone</a:t>
            </a:r>
            <a:endParaRPr lang="en-US" sz="1400" dirty="0"/>
          </a:p>
          <a:p>
            <a:endParaRPr lang="en-US" sz="1400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AR GOUILH </a:t>
            </a:r>
            <a:r>
              <a:rPr lang="en-US" sz="1400" b="1" dirty="0" err="1"/>
              <a:t>Meriadeg</a:t>
            </a:r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sz="1400" b="1" dirty="0">
                <a:ea typeface="Verdana" panose="020B0604030504040204" pitchFamily="34" charset="0"/>
              </a:rPr>
              <a:t>KRITIYAKAN Anamika</a:t>
            </a:r>
            <a:endParaRPr lang="en-US" sz="1400" b="1" dirty="0"/>
          </a:p>
          <a:p>
            <a:endParaRPr lang="en-US" sz="1400" b="1" dirty="0"/>
          </a:p>
          <a:p>
            <a:endParaRPr lang="fr-FR" sz="1400" b="1" dirty="0"/>
          </a:p>
          <a:p>
            <a:endParaRPr lang="fr-FR" sz="1400" b="1" dirty="0"/>
          </a:p>
          <a:p>
            <a:endParaRPr lang="fr-FR" sz="1400" b="1" dirty="0"/>
          </a:p>
          <a:p>
            <a:endParaRPr lang="en-US" sz="1400" dirty="0"/>
          </a:p>
          <a:p>
            <a:endParaRPr lang="en-US" sz="140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A0721-D8C1-2D44-AF1E-B73EB9F3B020}"/>
              </a:ext>
            </a:extLst>
          </p:cNvPr>
          <p:cNvGrpSpPr/>
          <p:nvPr/>
        </p:nvGrpSpPr>
        <p:grpSpPr>
          <a:xfrm>
            <a:off x="9725102" y="1785111"/>
            <a:ext cx="943030" cy="406524"/>
            <a:chOff x="6053197" y="706813"/>
            <a:chExt cx="1955686" cy="711869"/>
          </a:xfrm>
        </p:grpSpPr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D762A48E-D03C-104E-B3B1-D9C2984E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0AED8E7-92E3-F140-A8C0-254CC6E90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69EA9C0-71E7-6A40-8E1F-9B4F78451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pic>
        <p:nvPicPr>
          <p:cNvPr id="21" name="Picture 36">
            <a:extLst>
              <a:ext uri="{FF2B5EF4-FFF2-40B4-BE49-F238E27FC236}">
                <a16:creationId xmlns:a16="http://schemas.microsoft.com/office/drawing/2014/main" id="{281DDE9B-8FAA-9B43-A006-A1EED707E7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102" y="3047149"/>
            <a:ext cx="857622" cy="508221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7F7D460D-B910-1A4C-9C4E-401A5D7BB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0423" y="4875815"/>
            <a:ext cx="931034" cy="9288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F36BC1-0455-634F-899E-CFCF5EA78F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102" y="3849066"/>
            <a:ext cx="1251136" cy="65806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21CB661-6B17-4341-824A-713F778ED2B4}"/>
              </a:ext>
            </a:extLst>
          </p:cNvPr>
          <p:cNvSpPr txBox="1"/>
          <p:nvPr/>
        </p:nvSpPr>
        <p:spPr>
          <a:xfrm>
            <a:off x="9262187" y="180431"/>
            <a:ext cx="337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LAOS &amp; THAILAND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7499140-2019-3541-90CF-0BBDA7186A64}"/>
              </a:ext>
            </a:extLst>
          </p:cNvPr>
          <p:cNvSpPr txBox="1"/>
          <p:nvPr/>
        </p:nvSpPr>
        <p:spPr>
          <a:xfrm>
            <a:off x="8045099" y="5560403"/>
            <a:ext cx="152402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b="1" dirty="0">
                <a:solidFill>
                  <a:schemeClr val="bg1"/>
                </a:solidFill>
              </a:rPr>
              <a:t>© Nicola </a:t>
            </a:r>
            <a:r>
              <a:rPr lang="fr-FR" sz="1200" b="1" dirty="0" err="1">
                <a:solidFill>
                  <a:schemeClr val="bg1"/>
                </a:solidFill>
              </a:rPr>
              <a:t>Gasperini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98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2130386-1D9B-BF4F-8EE3-648048557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147" y="2369472"/>
            <a:ext cx="6021285" cy="3174078"/>
          </a:xfrm>
          <a:prstGeom prst="rect">
            <a:avLst/>
          </a:prstGeom>
        </p:spPr>
      </p:pic>
      <p:pic>
        <p:nvPicPr>
          <p:cNvPr id="5" name="Picture 15" descr="Logo&#10;&#10;Description automatically generated">
            <a:extLst>
              <a:ext uri="{FF2B5EF4-FFF2-40B4-BE49-F238E27FC236}">
                <a16:creationId xmlns:a16="http://schemas.microsoft.com/office/drawing/2014/main" id="{091D1632-8593-4D46-9D38-32A61FA5A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23" y="534087"/>
            <a:ext cx="2943225" cy="112457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B88820F-F8F0-E047-B743-B9E31CC6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39" y="1035617"/>
            <a:ext cx="2476500" cy="1619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68CDE-ABA1-074B-A9E8-7EFC4389A47C}"/>
              </a:ext>
            </a:extLst>
          </p:cNvPr>
          <p:cNvSpPr/>
          <p:nvPr/>
        </p:nvSpPr>
        <p:spPr>
          <a:xfrm rot="16200000">
            <a:off x="-186301" y="3806113"/>
            <a:ext cx="2011680" cy="584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STOp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C62FF023-052A-EB45-B683-5016B2FAB9C1}"/>
              </a:ext>
            </a:extLst>
          </p:cNvPr>
          <p:cNvSpPr txBox="1"/>
          <p:nvPr/>
        </p:nvSpPr>
        <p:spPr>
          <a:xfrm rot="16200000">
            <a:off x="-696260" y="3573800"/>
            <a:ext cx="2103120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2D2795-CB40-DF41-916D-747BE853F902}"/>
              </a:ext>
            </a:extLst>
          </p:cNvPr>
          <p:cNvSpPr/>
          <p:nvPr/>
        </p:nvSpPr>
        <p:spPr>
          <a:xfrm>
            <a:off x="1558235" y="480575"/>
            <a:ext cx="7700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ea typeface="Verdana" panose="020B0604030504040204" pitchFamily="34" charset="0"/>
              </a:rPr>
              <a:t>SARS-CoV-2 variants Evaluation in </a:t>
            </a:r>
            <a:r>
              <a:rPr lang="en-US" sz="3600" b="1" i="1" dirty="0" err="1">
                <a:solidFill>
                  <a:schemeClr val="accent2"/>
                </a:solidFill>
                <a:ea typeface="Verdana" panose="020B0604030504040204" pitchFamily="34" charset="0"/>
              </a:rPr>
              <a:t>pRegnancy</a:t>
            </a:r>
            <a:r>
              <a:rPr lang="en-US" sz="3600" b="1" i="1" dirty="0">
                <a:solidFill>
                  <a:schemeClr val="accent2"/>
                </a:solidFill>
                <a:ea typeface="Verdana" panose="020B0604030504040204" pitchFamily="34" charset="0"/>
              </a:rPr>
              <a:t> and </a:t>
            </a:r>
            <a:r>
              <a:rPr lang="en-US" sz="3600" b="1" i="1" dirty="0" err="1">
                <a:solidFill>
                  <a:schemeClr val="accent2"/>
                </a:solidFill>
                <a:ea typeface="Verdana" panose="020B0604030504040204" pitchFamily="34" charset="0"/>
              </a:rPr>
              <a:t>paeDIatrics</a:t>
            </a:r>
            <a:r>
              <a:rPr lang="en-US" sz="3600" b="1" i="1" dirty="0">
                <a:solidFill>
                  <a:schemeClr val="accent2"/>
                </a:solidFill>
                <a:ea typeface="Verdana" panose="020B0604030504040204" pitchFamily="34" charset="0"/>
              </a:rPr>
              <a:t> cohorts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5CBD38-CD72-F940-ACCF-2CA01704A10F}"/>
              </a:ext>
            </a:extLst>
          </p:cNvPr>
          <p:cNvSpPr txBox="1"/>
          <p:nvPr/>
        </p:nvSpPr>
        <p:spPr>
          <a:xfrm>
            <a:off x="8752123" y="2352103"/>
            <a:ext cx="29720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ea typeface="Verdana" panose="020B0604030504040204" pitchFamily="34" charset="0"/>
              </a:rPr>
              <a:t>GIAQUINTO Carlo</a:t>
            </a:r>
          </a:p>
          <a:p>
            <a:r>
              <a:rPr lang="fr-FR" sz="1600" b="1" dirty="0">
                <a:solidFill>
                  <a:prstClr val="black"/>
                </a:solidFill>
                <a:ea typeface="Verdana" panose="020B0604030504040204" pitchFamily="34" charset="0"/>
              </a:rPr>
              <a:t>and PENTA team</a:t>
            </a:r>
          </a:p>
          <a:p>
            <a:r>
              <a:rPr lang="fr-FR" sz="1600" b="1" dirty="0"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</a:p>
          <a:p>
            <a:endParaRPr lang="fr-FR" sz="16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r>
              <a:rPr lang="fr-FR" sz="1600" b="1" dirty="0">
                <a:solidFill>
                  <a:prstClr val="black"/>
                </a:solidFill>
                <a:ea typeface="Verdana" panose="020B0604030504040204" pitchFamily="34" charset="0"/>
              </a:rPr>
              <a:t>KHAMDUANG </a:t>
            </a:r>
            <a:r>
              <a:rPr lang="fr-FR" sz="1600" b="1" dirty="0" err="1">
                <a:solidFill>
                  <a:prstClr val="black"/>
                </a:solidFill>
                <a:ea typeface="Verdana" panose="020B0604030504040204" pitchFamily="34" charset="0"/>
              </a:rPr>
              <a:t>Woottichai</a:t>
            </a:r>
            <a:endParaRPr lang="fr-FR" sz="16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r>
              <a:rPr lang="en-US" sz="1600" b="1" dirty="0">
                <a:ea typeface="Verdana" panose="020B0604030504040204" pitchFamily="34" charset="0"/>
              </a:rPr>
              <a:t>ANGKURAWARANON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r>
              <a:rPr lang="en-US" sz="1600" b="1" dirty="0" err="1">
                <a:solidFill>
                  <a:prstClr val="black"/>
                </a:solidFill>
                <a:ea typeface="Verdana" panose="020B0604030504040204" pitchFamily="34" charset="0"/>
              </a:rPr>
              <a:t>Chaisiri</a:t>
            </a:r>
            <a:endParaRPr lang="fr-FR" sz="16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endParaRPr 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600" b="1" dirty="0">
                <a:solidFill>
                  <a:prstClr val="black"/>
                </a:solidFill>
                <a:ea typeface="Verdana" panose="020B0604030504040204" pitchFamily="34" charset="0"/>
              </a:rPr>
              <a:t>NGO-GIANG-HUONG Nicole</a:t>
            </a:r>
          </a:p>
          <a:p>
            <a:endParaRPr lang="fr-F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EB7B5E-E8D3-D244-9844-33E1DDAE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333" y="3408987"/>
            <a:ext cx="10351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5846C14-5C1B-8449-8ABF-F58BAE162BF1}"/>
              </a:ext>
            </a:extLst>
          </p:cNvPr>
          <p:cNvGrpSpPr/>
          <p:nvPr/>
        </p:nvGrpSpPr>
        <p:grpSpPr>
          <a:xfrm>
            <a:off x="8908919" y="4784140"/>
            <a:ext cx="2121414" cy="829705"/>
            <a:chOff x="6053197" y="706813"/>
            <a:chExt cx="1955686" cy="711869"/>
          </a:xfrm>
        </p:grpSpPr>
        <p:pic>
          <p:nvPicPr>
            <p:cNvPr id="13" name="Picture 34">
              <a:extLst>
                <a:ext uri="{FF2B5EF4-FFF2-40B4-BE49-F238E27FC236}">
                  <a16:creationId xmlns:a16="http://schemas.microsoft.com/office/drawing/2014/main" id="{1BF52875-E05D-B841-AB90-B8CA8E3BE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1F2D400-3DCA-EC40-9F0A-C2690ADF5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78AEA0E-E49F-CA4E-9C10-8C759848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1EFCA-41D7-4C47-ADE6-153CFACF7A59}"/>
              </a:ext>
            </a:extLst>
          </p:cNvPr>
          <p:cNvSpPr/>
          <p:nvPr/>
        </p:nvSpPr>
        <p:spPr>
          <a:xfrm>
            <a:off x="10332923" y="87813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THAILAND</a:t>
            </a:r>
            <a:endParaRPr lang="fr-FR" sz="2800" dirty="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C512A094-8E36-864D-A7C7-BFE336C27A8C}"/>
              </a:ext>
            </a:extLst>
          </p:cNvPr>
          <p:cNvSpPr/>
          <p:nvPr/>
        </p:nvSpPr>
        <p:spPr>
          <a:xfrm>
            <a:off x="1609278" y="660326"/>
            <a:ext cx="290330" cy="290330"/>
          </a:xfrm>
          <a:prstGeom prst="diamond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9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B1AC6C5-0056-D645-8CA3-D3BD7A54C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72" y="2104828"/>
            <a:ext cx="1219258" cy="107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6317BA7E-2DB1-EF49-ADE9-2B295E6FF8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1777" y="4067130"/>
            <a:ext cx="6480623" cy="1410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8DD139A7-E93C-AF43-B15F-90B3A1EBF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893" y="4617423"/>
            <a:ext cx="1432863" cy="7810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DAD562-235B-ED4E-8FEC-92B8E523D782}"/>
              </a:ext>
            </a:extLst>
          </p:cNvPr>
          <p:cNvSpPr/>
          <p:nvPr/>
        </p:nvSpPr>
        <p:spPr>
          <a:xfrm rot="16200000">
            <a:off x="-51093" y="3529257"/>
            <a:ext cx="2011680" cy="584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STOp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6B993BF1-B835-4349-B5BD-33D861843CFB}"/>
              </a:ext>
            </a:extLst>
          </p:cNvPr>
          <p:cNvSpPr txBox="1"/>
          <p:nvPr/>
        </p:nvSpPr>
        <p:spPr>
          <a:xfrm rot="16200000">
            <a:off x="-561051" y="3296945"/>
            <a:ext cx="2103120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AF221-90C3-1C41-9143-3AC05BBEFE17}"/>
              </a:ext>
            </a:extLst>
          </p:cNvPr>
          <p:cNvSpPr/>
          <p:nvPr/>
        </p:nvSpPr>
        <p:spPr>
          <a:xfrm>
            <a:off x="662358" y="862017"/>
            <a:ext cx="10358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2"/>
                </a:solidFill>
                <a:ea typeface="Verdana" panose="020B0604030504040204" pitchFamily="34" charset="0"/>
              </a:rPr>
              <a:t>Development of point-of-care testing for SARS-CoV-2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36FE71E-07AC-184F-9270-E425B650D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77" y="2176454"/>
            <a:ext cx="2160000" cy="1619999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C46816F3-8CB6-A44E-A051-0036963EF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77" y="2169016"/>
            <a:ext cx="2160624" cy="161973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30448F97-2D1E-7E40-8A89-FA1514246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77" y="2169016"/>
            <a:ext cx="2160000" cy="162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18762F-2845-074A-9461-D5B78F8AEB86}"/>
              </a:ext>
            </a:extLst>
          </p:cNvPr>
          <p:cNvSpPr txBox="1"/>
          <p:nvPr/>
        </p:nvSpPr>
        <p:spPr>
          <a:xfrm>
            <a:off x="8190487" y="1859761"/>
            <a:ext cx="29720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r>
              <a:rPr lang="fr-FR" b="1" dirty="0">
                <a:solidFill>
                  <a:prstClr val="black"/>
                </a:solidFill>
                <a:ea typeface="Verdana" panose="020B0604030504040204" pitchFamily="34" charset="0"/>
              </a:rPr>
              <a:t>KHAMDUANG Woottichai</a:t>
            </a:r>
          </a:p>
          <a:p>
            <a:r>
              <a:rPr lang="en-US" b="1" dirty="0">
                <a:solidFill>
                  <a:prstClr val="black"/>
                </a:solidFill>
                <a:ea typeface="Verdana" panose="020B0604030504040204" pitchFamily="34" charset="0"/>
              </a:rPr>
              <a:t>HONGJAISEE </a:t>
            </a:r>
            <a:r>
              <a:rPr lang="en-US" b="1" dirty="0" err="1">
                <a:solidFill>
                  <a:prstClr val="black"/>
                </a:solidFill>
                <a:ea typeface="Verdana" panose="020B0604030504040204" pitchFamily="34" charset="0"/>
              </a:rPr>
              <a:t>Sayamon</a:t>
            </a:r>
            <a:endParaRPr lang="fr-F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b="1" dirty="0">
                <a:solidFill>
                  <a:prstClr val="black"/>
                </a:solidFill>
                <a:ea typeface="Verdana" panose="020B0604030504040204" pitchFamily="34" charset="0"/>
              </a:rPr>
              <a:t>NGO-GIANG-HUONG Nicole</a:t>
            </a:r>
          </a:p>
          <a:p>
            <a:endParaRPr lang="fr-F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/>
          </a:p>
          <a:p>
            <a:endParaRPr lang="fr-FR" b="1" dirty="0"/>
          </a:p>
          <a:p>
            <a:r>
              <a:rPr lang="fr-FR" b="1" dirty="0"/>
              <a:t>PANPRADIST </a:t>
            </a:r>
            <a:r>
              <a:rPr lang="fr-FR" b="1" dirty="0" err="1"/>
              <a:t>Nuttada</a:t>
            </a:r>
            <a:r>
              <a:rPr lang="fr-FR" b="1" dirty="0"/>
              <a:t>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42A5EC1-EF83-814A-95BF-CF101388D107}"/>
              </a:ext>
            </a:extLst>
          </p:cNvPr>
          <p:cNvGrpSpPr/>
          <p:nvPr/>
        </p:nvGrpSpPr>
        <p:grpSpPr>
          <a:xfrm>
            <a:off x="8335644" y="3368695"/>
            <a:ext cx="2121414" cy="829705"/>
            <a:chOff x="6053197" y="706813"/>
            <a:chExt cx="1955686" cy="711869"/>
          </a:xfrm>
        </p:grpSpPr>
        <p:pic>
          <p:nvPicPr>
            <p:cNvPr id="16" name="Picture 34">
              <a:extLst>
                <a:ext uri="{FF2B5EF4-FFF2-40B4-BE49-F238E27FC236}">
                  <a16:creationId xmlns:a16="http://schemas.microsoft.com/office/drawing/2014/main" id="{D880D710-ACE5-884A-A580-6C046D93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BF12119-559A-534A-8D9A-73D4C7D81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60750EA-59E4-7F43-99CD-8EA45202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76D74E7-F891-E24A-B613-C5F9DBD431B5}"/>
              </a:ext>
            </a:extLst>
          </p:cNvPr>
          <p:cNvSpPr/>
          <p:nvPr/>
        </p:nvSpPr>
        <p:spPr>
          <a:xfrm>
            <a:off x="10247857" y="87813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THAILAND</a:t>
            </a:r>
            <a:endParaRPr lang="fr-FR" sz="2800" dirty="0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943ADCD9-98FA-B44C-B914-7A6917F6A2F0}"/>
              </a:ext>
            </a:extLst>
          </p:cNvPr>
          <p:cNvSpPr/>
          <p:nvPr/>
        </p:nvSpPr>
        <p:spPr>
          <a:xfrm>
            <a:off x="316570" y="1040018"/>
            <a:ext cx="290330" cy="290330"/>
          </a:xfrm>
          <a:prstGeom prst="diamond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EB8E-C6F4-927C-1DDE-819DFFEA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+mn-cs"/>
              </a:rPr>
              <a:t>Survey of zoonotic viruses in wildlife and high-risk human populations in Chiang Mai Province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C832D-A36B-6FDE-CE6A-81ABE84BE4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368" y="1568878"/>
            <a:ext cx="4594123" cy="47175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570B1F-26FC-CCC3-335B-812A5AAC7393}"/>
              </a:ext>
            </a:extLst>
          </p:cNvPr>
          <p:cNvSpPr/>
          <p:nvPr/>
        </p:nvSpPr>
        <p:spPr>
          <a:xfrm rot="16200000">
            <a:off x="-51093" y="3529257"/>
            <a:ext cx="2011680" cy="584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STOp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DC693C5C-64D2-D194-9F4E-DD6B5C251698}"/>
              </a:ext>
            </a:extLst>
          </p:cNvPr>
          <p:cNvSpPr txBox="1"/>
          <p:nvPr/>
        </p:nvSpPr>
        <p:spPr>
          <a:xfrm rot="16200000">
            <a:off x="-561051" y="3296945"/>
            <a:ext cx="2103120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517ABBE2-BD90-689E-C7B3-77DF443F3E02}"/>
              </a:ext>
            </a:extLst>
          </p:cNvPr>
          <p:cNvSpPr/>
          <p:nvPr/>
        </p:nvSpPr>
        <p:spPr>
          <a:xfrm>
            <a:off x="316570" y="1040018"/>
            <a:ext cx="290330" cy="290330"/>
          </a:xfrm>
          <a:prstGeom prst="diamond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C2E14A-27DA-F50A-613F-6D96942EF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723" y="3595962"/>
            <a:ext cx="5414791" cy="2690435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C4A2679-4C38-23E4-CACE-1EE646CB8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139" y="2104828"/>
            <a:ext cx="1219258" cy="107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3">
            <a:extLst>
              <a:ext uri="{FF2B5EF4-FFF2-40B4-BE49-F238E27FC236}">
                <a16:creationId xmlns:a16="http://schemas.microsoft.com/office/drawing/2014/main" id="{2DC7D428-31DA-7C67-4E78-B0632C20DDEB}"/>
              </a:ext>
            </a:extLst>
          </p:cNvPr>
          <p:cNvSpPr txBox="1"/>
          <p:nvPr/>
        </p:nvSpPr>
        <p:spPr>
          <a:xfrm>
            <a:off x="8023337" y="2085904"/>
            <a:ext cx="29720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r>
              <a:rPr lang="fr-FR" b="1" dirty="0">
                <a:solidFill>
                  <a:prstClr val="black"/>
                </a:solidFill>
                <a:ea typeface="Verdana" panose="020B0604030504040204" pitchFamily="34" charset="0"/>
              </a:rPr>
              <a:t>KHAMDUANG Woottichai</a:t>
            </a:r>
          </a:p>
          <a:p>
            <a:r>
              <a:rPr lang="en-US" b="1" dirty="0">
                <a:solidFill>
                  <a:prstClr val="black"/>
                </a:solidFill>
                <a:ea typeface="Verdana" panose="020B0604030504040204" pitchFamily="34" charset="0"/>
              </a:rPr>
              <a:t>PORNPRASERT </a:t>
            </a:r>
            <a:r>
              <a:rPr lang="en-US" b="1" dirty="0" err="1">
                <a:solidFill>
                  <a:prstClr val="black"/>
                </a:solidFill>
                <a:ea typeface="Verdana" panose="020B0604030504040204" pitchFamily="34" charset="0"/>
              </a:rPr>
              <a:t>Sakorn</a:t>
            </a:r>
            <a:endParaRPr lang="fr-FR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b="1" dirty="0">
                <a:solidFill>
                  <a:prstClr val="black"/>
                </a:solidFill>
                <a:ea typeface="Verdana" panose="020B0604030504040204" pitchFamily="34" charset="0"/>
              </a:rPr>
              <a:t>NGO-GIANG-HUONG Nicole</a:t>
            </a:r>
          </a:p>
        </p:txBody>
      </p:sp>
    </p:spTree>
    <p:extLst>
      <p:ext uri="{BB962C8B-B14F-4D97-AF65-F5344CB8AC3E}">
        <p14:creationId xmlns:p14="http://schemas.microsoft.com/office/powerpoint/2010/main" val="94026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DB01-2B94-A719-0A20-CD6DF68A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+mn-cs"/>
              </a:rPr>
              <a:t>Survey of tuberculosis in household pets living in pulmonary tuberculosis patient house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062614-60F8-49AB-9F66-80C9F20A995E}"/>
              </a:ext>
            </a:extLst>
          </p:cNvPr>
          <p:cNvSpPr txBox="1">
            <a:spLocks/>
          </p:cNvSpPr>
          <p:nvPr/>
        </p:nvSpPr>
        <p:spPr>
          <a:xfrm>
            <a:off x="6703331" y="1339905"/>
            <a:ext cx="4768681" cy="1786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/>
              <a:t>Anucha </a:t>
            </a:r>
            <a:r>
              <a:rPr lang="en-US" sz="2400" b="1" dirty="0" err="1"/>
              <a:t>Sirimalaisuwan</a:t>
            </a:r>
            <a:r>
              <a:rPr lang="en-US" sz="2400" b="1" dirty="0"/>
              <a:t>, VMD, PhD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/>
              <a:t>Veterinary Public Health Unit, Faculty of Veterinary Medicine, Chiang Mai University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836170B-49FA-E515-AABE-F8ADC1AE0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7" r="2631"/>
          <a:stretch/>
        </p:blipFill>
        <p:spPr>
          <a:xfrm>
            <a:off x="1304188" y="1689100"/>
            <a:ext cx="5101250" cy="49450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FB9EC-5604-94FA-453B-86C2A10B6A8B}"/>
              </a:ext>
            </a:extLst>
          </p:cNvPr>
          <p:cNvSpPr txBox="1">
            <a:spLocks/>
          </p:cNvSpPr>
          <p:nvPr/>
        </p:nvSpPr>
        <p:spPr>
          <a:xfrm>
            <a:off x="6703331" y="3705860"/>
            <a:ext cx="5101250" cy="23139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Pets with suspected tuberculosis will be further examined with:</a:t>
            </a:r>
          </a:p>
          <a:p>
            <a:pPr lvl="1"/>
            <a:r>
              <a:rPr lang="en-US" sz="2000" dirty="0"/>
              <a:t>Chest X-ray</a:t>
            </a:r>
          </a:p>
          <a:p>
            <a:pPr lvl="1"/>
            <a:r>
              <a:rPr lang="en-US" sz="2000" dirty="0"/>
              <a:t>Throat swab will be collected for TB diagnosis</a:t>
            </a:r>
            <a:endParaRPr lang="en-US" dirty="0"/>
          </a:p>
          <a:p>
            <a:r>
              <a:rPr lang="en-US" dirty="0"/>
              <a:t>If the pet found to be positive with TB, he/she will be referred to care in pet clinic</a:t>
            </a:r>
          </a:p>
          <a:p>
            <a:endParaRPr lang="th-T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E259E-9EBF-5283-64F9-DDE213706FFE}"/>
              </a:ext>
            </a:extLst>
          </p:cNvPr>
          <p:cNvSpPr/>
          <p:nvPr/>
        </p:nvSpPr>
        <p:spPr>
          <a:xfrm rot="16200000">
            <a:off x="-51093" y="3529257"/>
            <a:ext cx="2011680" cy="5847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STOp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2DC495EA-929A-72AA-9D87-A0C5616DDE02}"/>
              </a:ext>
            </a:extLst>
          </p:cNvPr>
          <p:cNvSpPr txBox="1"/>
          <p:nvPr/>
        </p:nvSpPr>
        <p:spPr>
          <a:xfrm rot="16200000">
            <a:off x="-561051" y="3296945"/>
            <a:ext cx="2103120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pic>
        <p:nvPicPr>
          <p:cNvPr id="1026" name="Picture 2" descr="Vet Med - CMU (@vetcmu) / Twitter">
            <a:extLst>
              <a:ext uri="{FF2B5EF4-FFF2-40B4-BE49-F238E27FC236}">
                <a16:creationId xmlns:a16="http://schemas.microsoft.com/office/drawing/2014/main" id="{DBE9E5C4-6099-3A6B-81C4-525BADAA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30" y="447674"/>
            <a:ext cx="1160463" cy="1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83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A36E9E-6F96-6F4A-A422-0F4F82CC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22592-2E16-AE4D-90FC-64161E67C067}" type="slidenum">
              <a:rPr lang="fr-FR" smtClean="0"/>
              <a:t>16</a:t>
            </a:fld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CB16131-A486-BF4B-A916-D30E915DE463}"/>
              </a:ext>
            </a:extLst>
          </p:cNvPr>
          <p:cNvGrpSpPr/>
          <p:nvPr/>
        </p:nvGrpSpPr>
        <p:grpSpPr>
          <a:xfrm>
            <a:off x="-33973" y="-23495"/>
            <a:ext cx="12259942" cy="7286459"/>
            <a:chOff x="0" y="0"/>
            <a:chExt cx="12260372" cy="7286770"/>
          </a:xfrm>
        </p:grpSpPr>
        <p:pic>
          <p:nvPicPr>
            <p:cNvPr id="25" name="Picture 3" descr="page4image1040">
              <a:extLst>
                <a:ext uri="{FF2B5EF4-FFF2-40B4-BE49-F238E27FC236}">
                  <a16:creationId xmlns:a16="http://schemas.microsoft.com/office/drawing/2014/main" id="{B447C97B-01F5-FA4F-96C7-C428826FC7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7400" b="-38721"/>
            <a:stretch/>
          </p:blipFill>
          <p:spPr bwMode="auto">
            <a:xfrm>
              <a:off x="52058" y="3473320"/>
              <a:ext cx="3129134" cy="38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5AFE128-6F09-2D4B-A74E-362F783F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7365" y="13659"/>
              <a:ext cx="4855530" cy="3233212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1990DDF-358A-DE40-A18D-BB659A048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7315" y="3246871"/>
              <a:ext cx="2418422" cy="3624788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3097EC8-43CF-B246-8C9F-4BE50DA3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5490" y="4516379"/>
              <a:ext cx="3140374" cy="235528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89EC90A-93A4-AE4D-923B-C734024D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36" y="13659"/>
              <a:ext cx="3127944" cy="1690688"/>
            </a:xfrm>
            <a:prstGeom prst="rect">
              <a:avLst/>
            </a:prstGeom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63105F21-9262-F642-944F-C49142BC6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659" y="1740717"/>
              <a:ext cx="2930897" cy="172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464408A-05AC-D54C-B6B8-FEDED2841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2"/>
            <a:stretch>
              <a:fillRect/>
            </a:stretch>
          </p:blipFill>
          <p:spPr bwMode="auto">
            <a:xfrm>
              <a:off x="5204876" y="3147027"/>
              <a:ext cx="2878604" cy="176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" descr="P1080036_small">
              <a:extLst>
                <a:ext uri="{FF2B5EF4-FFF2-40B4-BE49-F238E27FC236}">
                  <a16:creationId xmlns:a16="http://schemas.microsoft.com/office/drawing/2014/main" id="{786B3052-5361-9648-BCBD-2C9B9771F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214" y="1722903"/>
              <a:ext cx="1795177" cy="1860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8" descr="IMG_1184.JPG">
              <a:extLst>
                <a:ext uri="{FF2B5EF4-FFF2-40B4-BE49-F238E27FC236}">
                  <a16:creationId xmlns:a16="http://schemas.microsoft.com/office/drawing/2014/main" id="{10F4F514-FE42-4F4C-8F77-B44279C08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21774" y="4907876"/>
              <a:ext cx="2221704" cy="197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76651E9-39BA-FF4F-A571-BB5942630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7863" y="3143596"/>
              <a:ext cx="2525446" cy="1878301"/>
            </a:xfrm>
            <a:prstGeom prst="rect">
              <a:avLst/>
            </a:prstGeom>
          </p:spPr>
        </p:pic>
        <p:pic>
          <p:nvPicPr>
            <p:cNvPr id="36" name="Picture 19" descr="IMG_1246.JPG">
              <a:extLst>
                <a:ext uri="{FF2B5EF4-FFF2-40B4-BE49-F238E27FC236}">
                  <a16:creationId xmlns:a16="http://schemas.microsoft.com/office/drawing/2014/main" id="{0885E800-D282-334F-BA37-2C11F5F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659" y="13659"/>
              <a:ext cx="2849555" cy="178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63E4D09-80BA-6F40-B0AF-A3EF8C1D1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845" y="4889517"/>
              <a:ext cx="2705374" cy="201576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8A8C86C-CEE7-3A47-8D80-E346B967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7063" y="3395110"/>
              <a:ext cx="2279707" cy="1121269"/>
            </a:xfrm>
            <a:prstGeom prst="rect">
              <a:avLst/>
            </a:prstGeom>
          </p:spPr>
        </p:pic>
        <p:sp>
          <p:nvSpPr>
            <p:cNvPr id="39" name="ZoneTexte 22">
              <a:extLst>
                <a:ext uri="{FF2B5EF4-FFF2-40B4-BE49-F238E27FC236}">
                  <a16:creationId xmlns:a16="http://schemas.microsoft.com/office/drawing/2014/main" id="{FF312528-857A-5A47-84DD-1A19E99E84CD}"/>
                </a:ext>
              </a:extLst>
            </p:cNvPr>
            <p:cNvSpPr txBox="1"/>
            <p:nvPr/>
          </p:nvSpPr>
          <p:spPr>
            <a:xfrm>
              <a:off x="3139692" y="70840"/>
              <a:ext cx="5290432" cy="523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2800" b="1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Thank</a:t>
              </a:r>
              <a:r>
                <a:rPr lang="fr-FR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you</a:t>
              </a:r>
              <a:r>
                <a:rPr lang="fr-FR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fr-FR" sz="2800" b="1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your</a:t>
              </a:r>
              <a:r>
                <a:rPr lang="fr-FR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attention!</a:t>
              </a:r>
              <a:endPara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0" name="Picture 2" descr="page6image8336">
              <a:extLst>
                <a:ext uri="{FF2B5EF4-FFF2-40B4-BE49-F238E27FC236}">
                  <a16:creationId xmlns:a16="http://schemas.microsoft.com/office/drawing/2014/main" id="{9D9C7395-DABB-D048-B82F-D8D760EF5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7" y="1681418"/>
              <a:ext cx="3115955" cy="1791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CA00C38-EEEB-B546-8D48-1DF8AA245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83678"/>
              <a:ext cx="2817823" cy="2487981"/>
            </a:xfrm>
            <a:prstGeom prst="rect">
              <a:avLst/>
            </a:prstGeom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4122E2D-0D80-F449-9084-14C87747B4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249289" y="-170444"/>
              <a:ext cx="1840639" cy="2181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4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7CC9D-7874-5448-B538-D5CDA06D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19" y="140185"/>
            <a:ext cx="10515600" cy="1177132"/>
          </a:xfrm>
        </p:spPr>
        <p:txBody>
          <a:bodyPr>
            <a:normAutofit/>
          </a:bodyPr>
          <a:lstStyle/>
          <a:p>
            <a:r>
              <a:rPr lang="fr-FR" sz="3200" b="1" dirty="0" err="1">
                <a:latin typeface="+mn-lt"/>
              </a:rPr>
              <a:t>Who</a:t>
            </a:r>
            <a:r>
              <a:rPr lang="fr-FR" sz="3200" b="1" dirty="0">
                <a:latin typeface="+mn-lt"/>
              </a:rPr>
              <a:t> are </a:t>
            </a:r>
            <a:r>
              <a:rPr lang="fr-FR" sz="3200" b="1" dirty="0" err="1">
                <a:latin typeface="+mn-lt"/>
              </a:rPr>
              <a:t>we</a:t>
            </a:r>
            <a:r>
              <a:rPr lang="fr-FR" sz="3200" b="1" dirty="0">
                <a:latin typeface="+mn-lt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6B6E8A-D545-2043-914B-33CC3C1B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464" y="5799614"/>
            <a:ext cx="1060110" cy="754697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279719" y="1063995"/>
            <a:ext cx="3812222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Sabrina LOCATELLI, PhD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half" idx="4294967295"/>
          </p:nvPr>
        </p:nvSpPr>
        <p:spPr>
          <a:xfrm>
            <a:off x="279719" y="1861185"/>
            <a:ext cx="3812222" cy="25421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/>
            <a:r>
              <a:rPr lang="fr-FR" sz="2000" b="1" dirty="0" err="1"/>
              <a:t>Molecular</a:t>
            </a:r>
            <a:r>
              <a:rPr lang="fr-FR" sz="2000" b="1" dirty="0"/>
              <a:t> </a:t>
            </a:r>
            <a:r>
              <a:rPr lang="fr-FR" sz="2000" b="1" dirty="0" err="1"/>
              <a:t>biologist</a:t>
            </a:r>
            <a:r>
              <a:rPr lang="fr-FR" sz="2000" b="1" dirty="0"/>
              <a:t>, </a:t>
            </a:r>
            <a:r>
              <a:rPr lang="fr-FR" sz="2000" b="1" dirty="0" err="1"/>
              <a:t>researcher</a:t>
            </a:r>
            <a:endParaRPr lang="fr-FR" sz="2000" b="1" dirty="0"/>
          </a:p>
          <a:p>
            <a:pPr marL="285750" indent="-285750"/>
            <a:r>
              <a:rPr lang="en-US" sz="2000" b="1" dirty="0"/>
              <a:t>MIVEGEC, IRD</a:t>
            </a:r>
            <a:endParaRPr lang="fr-FR" sz="2000" b="1" dirty="0"/>
          </a:p>
          <a:p>
            <a:pPr marL="285750" indent="-285750"/>
            <a:r>
              <a:rPr lang="en-US" sz="2000" b="1" dirty="0"/>
              <a:t>Retroviruses, opportunistic and neglected tropical diseases at the human/animal interface. </a:t>
            </a:r>
            <a:endParaRPr lang="fr-FR" sz="2000" b="1" dirty="0"/>
          </a:p>
          <a:p>
            <a:pPr marL="285750" indent="-285750"/>
            <a:r>
              <a:rPr lang="en-US" sz="2000" b="1" dirty="0"/>
              <a:t>At CILM-IRD-Laos since August 2021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091941" y="1073520"/>
            <a:ext cx="3812222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Nicole NGO-GIANG-HUONG, </a:t>
            </a:r>
            <a:r>
              <a:rPr lang="en-GB" sz="2400" b="1" dirty="0" err="1">
                <a:solidFill>
                  <a:schemeClr val="accent1"/>
                </a:solidFill>
              </a:rPr>
              <a:t>PharmD</a:t>
            </a:r>
            <a:r>
              <a:rPr lang="en-GB" sz="2400" b="1" dirty="0">
                <a:solidFill>
                  <a:schemeClr val="accent1"/>
                </a:solidFill>
              </a:rPr>
              <a:t>, PhD 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4294967295"/>
          </p:nvPr>
        </p:nvSpPr>
        <p:spPr>
          <a:xfrm>
            <a:off x="4091941" y="1840230"/>
            <a:ext cx="3812222" cy="228119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000" b="1" dirty="0"/>
              <a:t>Virologist, researcher</a:t>
            </a:r>
            <a:endParaRPr lang="th-TH" sz="2000" b="1" dirty="0"/>
          </a:p>
          <a:p>
            <a:r>
              <a:rPr lang="th-TH" sz="2000" b="1" dirty="0" err="1"/>
              <a:t>MIVEGEC</a:t>
            </a:r>
            <a:r>
              <a:rPr lang="th-TH" sz="2000" b="1" dirty="0"/>
              <a:t>, </a:t>
            </a:r>
            <a:r>
              <a:rPr lang="en-US" sz="2000" b="1" dirty="0"/>
              <a:t>IRD</a:t>
            </a:r>
            <a:endParaRPr lang="th-TH" sz="2000" b="1" dirty="0"/>
          </a:p>
          <a:p>
            <a:r>
              <a:rPr lang="th-TH" sz="2000" b="1" dirty="0" err="1"/>
              <a:t>AMS</a:t>
            </a:r>
            <a:r>
              <a:rPr lang="en-US" sz="2000" b="1" dirty="0"/>
              <a:t>-IRD collaboration</a:t>
            </a:r>
            <a:r>
              <a:rPr lang="th-TH" sz="2000" b="1" dirty="0"/>
              <a:t>, </a:t>
            </a:r>
            <a:r>
              <a:rPr lang="th-TH" sz="2000" b="1" dirty="0" err="1"/>
              <a:t>Thailand</a:t>
            </a:r>
            <a:endParaRPr lang="th-TH" sz="2000" b="1" dirty="0"/>
          </a:p>
          <a:p>
            <a:r>
              <a:rPr lang="en-US" sz="2000" b="1" dirty="0"/>
              <a:t>Mother-to-child viral transmission, clinical trial</a:t>
            </a:r>
          </a:p>
          <a:p>
            <a:r>
              <a:rPr lang="en-US" sz="2000" b="1" dirty="0"/>
              <a:t>Viral drug resistance</a:t>
            </a:r>
            <a:endParaRPr lang="th-TH" sz="2000" b="1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7914006" y="1062090"/>
            <a:ext cx="3961764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Woottichai KHAMDUANG, PhD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half" idx="4294967295"/>
          </p:nvPr>
        </p:nvSpPr>
        <p:spPr>
          <a:xfrm>
            <a:off x="7914006" y="1840230"/>
            <a:ext cx="3812222" cy="2108918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/>
              <a:t>Virologist, Assistant</a:t>
            </a:r>
            <a:r>
              <a:rPr lang="th-TH" sz="2000" b="1" dirty="0"/>
              <a:t> </a:t>
            </a:r>
            <a:r>
              <a:rPr lang="en-US" sz="2000" b="1" dirty="0"/>
              <a:t>professor</a:t>
            </a:r>
          </a:p>
          <a:p>
            <a:r>
              <a:rPr lang="th-TH" sz="2000" b="1" dirty="0" err="1"/>
              <a:t>Faculty</a:t>
            </a:r>
            <a:r>
              <a:rPr lang="th-TH" sz="2000" b="1" dirty="0"/>
              <a:t> </a:t>
            </a:r>
            <a:r>
              <a:rPr lang="th-TH" sz="2000" b="1" dirty="0" err="1"/>
              <a:t>of</a:t>
            </a:r>
            <a:r>
              <a:rPr lang="th-TH" sz="2000" b="1" dirty="0"/>
              <a:t> </a:t>
            </a:r>
            <a:r>
              <a:rPr lang="th-TH" sz="2000" b="1" dirty="0" err="1"/>
              <a:t>Associated</a:t>
            </a:r>
            <a:r>
              <a:rPr lang="th-TH" sz="2000" b="1" dirty="0"/>
              <a:t> </a:t>
            </a:r>
            <a:r>
              <a:rPr lang="th-TH" sz="2000" b="1" dirty="0" err="1"/>
              <a:t>Medical</a:t>
            </a:r>
            <a:r>
              <a:rPr lang="th-TH" sz="2000" b="1" dirty="0"/>
              <a:t> </a:t>
            </a:r>
            <a:r>
              <a:rPr lang="th-TH" sz="2000" b="1" dirty="0" err="1"/>
              <a:t>Sciences</a:t>
            </a:r>
            <a:r>
              <a:rPr lang="en-US" sz="2000" b="1" dirty="0"/>
              <a:t>,</a:t>
            </a:r>
            <a:r>
              <a:rPr lang="th-TH" sz="2000" b="1" dirty="0"/>
              <a:t> </a:t>
            </a:r>
            <a:r>
              <a:rPr lang="th-TH" sz="2000" b="1" dirty="0" err="1"/>
              <a:t>Chiang</a:t>
            </a:r>
            <a:r>
              <a:rPr lang="th-TH" sz="2000" b="1" dirty="0"/>
              <a:t> </a:t>
            </a:r>
            <a:r>
              <a:rPr lang="th-TH" sz="2000" b="1" dirty="0" err="1"/>
              <a:t>Mai</a:t>
            </a:r>
            <a:r>
              <a:rPr lang="th-TH" sz="2000" b="1" dirty="0"/>
              <a:t> </a:t>
            </a:r>
            <a:r>
              <a:rPr lang="th-TH" sz="2000" b="1" dirty="0" err="1"/>
              <a:t>University</a:t>
            </a:r>
            <a:r>
              <a:rPr lang="en-US" sz="2000" b="1" dirty="0"/>
              <a:t> (</a:t>
            </a:r>
            <a:r>
              <a:rPr lang="th-TH" sz="2000" b="1" dirty="0" err="1"/>
              <a:t>AMS</a:t>
            </a:r>
            <a:r>
              <a:rPr lang="en-US" sz="2000" b="1" dirty="0"/>
              <a:t>-</a:t>
            </a:r>
            <a:r>
              <a:rPr lang="th-TH" sz="2000" b="1" dirty="0" err="1"/>
              <a:t>CMU</a:t>
            </a:r>
            <a:r>
              <a:rPr lang="en-US" sz="2000" b="1" dirty="0"/>
              <a:t>)</a:t>
            </a:r>
          </a:p>
          <a:p>
            <a:r>
              <a:rPr lang="en-US" sz="2000" b="1" dirty="0"/>
              <a:t>Molecular virology, epidemiology</a:t>
            </a:r>
            <a:endParaRPr lang="th-TH" sz="2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2730" y="4348461"/>
            <a:ext cx="2316542" cy="229136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 descr="à¹à¸à¸ à¸²à¸à¸­à¸²à¸à¸à¸°à¸¡à¸µ 6 à¸à¸, à¸£à¸§à¸¡à¸à¸¶à¸ Yada Aronthippaitoon, Sirinath Choyrum à¹à¸¥à¸° Wi Thepbundit, à¸à¸à¸à¸µà¹à¸¢à¸´à¹à¸¡, à¸à¸¹à¹à¸à¸à¸à¸³à¸¥à¸±à¸à¸¢à¸·à¸ à¹à¸¥à¸°à¸£à¸­à¸à¹à¸à¹à¸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7005" y="4358025"/>
            <a:ext cx="2320092" cy="228179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42DC34-4858-6642-8964-31EE37C1D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47" t="1353" r="13465" b="51734"/>
          <a:stretch/>
        </p:blipFill>
        <p:spPr>
          <a:xfrm>
            <a:off x="780493" y="4309091"/>
            <a:ext cx="2156557" cy="233073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832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69" y="3821390"/>
            <a:ext cx="764051" cy="7622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69673" y="1262453"/>
            <a:ext cx="5372627" cy="4321047"/>
            <a:chOff x="3409686" y="1957104"/>
            <a:chExt cx="5372627" cy="4321047"/>
          </a:xfrm>
        </p:grpSpPr>
        <p:sp>
          <p:nvSpPr>
            <p:cNvPr id="4" name="Google Shape;5372;p69"/>
            <p:cNvSpPr/>
            <p:nvPr/>
          </p:nvSpPr>
          <p:spPr>
            <a:xfrm>
              <a:off x="5239059" y="4150670"/>
              <a:ext cx="1781021" cy="397533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373;p69"/>
            <p:cNvSpPr/>
            <p:nvPr/>
          </p:nvSpPr>
          <p:spPr>
            <a:xfrm>
              <a:off x="3409686" y="2064195"/>
              <a:ext cx="4960038" cy="3744378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74;p69"/>
            <p:cNvSpPr/>
            <p:nvPr/>
          </p:nvSpPr>
          <p:spPr>
            <a:xfrm>
              <a:off x="7027847" y="5010978"/>
              <a:ext cx="1335645" cy="980133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75;p69"/>
            <p:cNvSpPr/>
            <p:nvPr/>
          </p:nvSpPr>
          <p:spPr>
            <a:xfrm>
              <a:off x="7664162" y="4668541"/>
              <a:ext cx="688401" cy="375495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76;p69"/>
            <p:cNvSpPr/>
            <p:nvPr/>
          </p:nvSpPr>
          <p:spPr>
            <a:xfrm>
              <a:off x="7009632" y="4416274"/>
              <a:ext cx="339790" cy="383503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77;p69"/>
            <p:cNvSpPr/>
            <p:nvPr/>
          </p:nvSpPr>
          <p:spPr>
            <a:xfrm>
              <a:off x="6582983" y="4459628"/>
              <a:ext cx="652483" cy="518683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78;p69"/>
            <p:cNvSpPr/>
            <p:nvPr/>
          </p:nvSpPr>
          <p:spPr>
            <a:xfrm>
              <a:off x="5191188" y="5020070"/>
              <a:ext cx="273704" cy="476202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79;p69"/>
            <p:cNvSpPr/>
            <p:nvPr/>
          </p:nvSpPr>
          <p:spPr>
            <a:xfrm>
              <a:off x="7659496" y="3048965"/>
              <a:ext cx="322087" cy="503720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80;p69"/>
            <p:cNvSpPr/>
            <p:nvPr/>
          </p:nvSpPr>
          <p:spPr>
            <a:xfrm>
              <a:off x="8217773" y="5851174"/>
              <a:ext cx="564540" cy="426977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81;p69"/>
            <p:cNvSpPr/>
            <p:nvPr/>
          </p:nvSpPr>
          <p:spPr>
            <a:xfrm>
              <a:off x="7500289" y="3965392"/>
              <a:ext cx="280448" cy="464160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82;p69"/>
            <p:cNvSpPr/>
            <p:nvPr/>
          </p:nvSpPr>
          <p:spPr>
            <a:xfrm>
              <a:off x="7299956" y="4596103"/>
              <a:ext cx="223245" cy="273883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83;p69"/>
            <p:cNvSpPr/>
            <p:nvPr/>
          </p:nvSpPr>
          <p:spPr>
            <a:xfrm>
              <a:off x="5108454" y="2067928"/>
              <a:ext cx="313265" cy="196298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84;p69"/>
            <p:cNvSpPr/>
            <p:nvPr/>
          </p:nvSpPr>
          <p:spPr>
            <a:xfrm>
              <a:off x="4248412" y="1993263"/>
              <a:ext cx="296586" cy="106910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85;p69"/>
            <p:cNvSpPr/>
            <p:nvPr/>
          </p:nvSpPr>
          <p:spPr>
            <a:xfrm>
              <a:off x="3713016" y="2710472"/>
              <a:ext cx="139487" cy="139486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86;p69"/>
            <p:cNvSpPr/>
            <p:nvPr/>
          </p:nvSpPr>
          <p:spPr>
            <a:xfrm>
              <a:off x="7231432" y="4933061"/>
              <a:ext cx="259343" cy="99203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87;p69"/>
            <p:cNvSpPr/>
            <p:nvPr/>
          </p:nvSpPr>
          <p:spPr>
            <a:xfrm>
              <a:off x="6802675" y="2097584"/>
              <a:ext cx="315734" cy="660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88;p69"/>
            <p:cNvSpPr/>
            <p:nvPr/>
          </p:nvSpPr>
          <p:spPr>
            <a:xfrm>
              <a:off x="7731301" y="6056865"/>
              <a:ext cx="151409" cy="117267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89;p69"/>
            <p:cNvSpPr/>
            <p:nvPr/>
          </p:nvSpPr>
          <p:spPr>
            <a:xfrm>
              <a:off x="6330655" y="4268238"/>
              <a:ext cx="98872" cy="154208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90;p69"/>
            <p:cNvSpPr/>
            <p:nvPr/>
          </p:nvSpPr>
          <p:spPr>
            <a:xfrm>
              <a:off x="5769758" y="1969569"/>
              <a:ext cx="193589" cy="79663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91;p69"/>
            <p:cNvSpPr/>
            <p:nvPr/>
          </p:nvSpPr>
          <p:spPr>
            <a:xfrm>
              <a:off x="4438328" y="1970683"/>
              <a:ext cx="142076" cy="67109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92;p69"/>
            <p:cNvSpPr/>
            <p:nvPr/>
          </p:nvSpPr>
          <p:spPr>
            <a:xfrm>
              <a:off x="7426406" y="4938872"/>
              <a:ext cx="154028" cy="92308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93;p69"/>
            <p:cNvSpPr/>
            <p:nvPr/>
          </p:nvSpPr>
          <p:spPr>
            <a:xfrm>
              <a:off x="7476956" y="3735977"/>
              <a:ext cx="81621" cy="113022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94;p69"/>
            <p:cNvSpPr/>
            <p:nvPr/>
          </p:nvSpPr>
          <p:spPr>
            <a:xfrm>
              <a:off x="7468014" y="4214136"/>
              <a:ext cx="91074" cy="117146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95;p69"/>
            <p:cNvSpPr/>
            <p:nvPr/>
          </p:nvSpPr>
          <p:spPr>
            <a:xfrm>
              <a:off x="4897734" y="1966468"/>
              <a:ext cx="134278" cy="56993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96;p69"/>
            <p:cNvSpPr/>
            <p:nvPr/>
          </p:nvSpPr>
          <p:spPr>
            <a:xfrm>
              <a:off x="8593210" y="5348538"/>
              <a:ext cx="89208" cy="96403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97;p69"/>
            <p:cNvSpPr/>
            <p:nvPr/>
          </p:nvSpPr>
          <p:spPr>
            <a:xfrm>
              <a:off x="7784410" y="4523606"/>
              <a:ext cx="79573" cy="96102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98;p69"/>
            <p:cNvSpPr/>
            <p:nvPr/>
          </p:nvSpPr>
          <p:spPr>
            <a:xfrm>
              <a:off x="5057994" y="1957104"/>
              <a:ext cx="105044" cy="60395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99;p69"/>
            <p:cNvSpPr/>
            <p:nvPr/>
          </p:nvSpPr>
          <p:spPr>
            <a:xfrm>
              <a:off x="7848990" y="2218313"/>
              <a:ext cx="97638" cy="50339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00;p69"/>
            <p:cNvSpPr/>
            <p:nvPr/>
          </p:nvSpPr>
          <p:spPr>
            <a:xfrm>
              <a:off x="5975962" y="2014217"/>
              <a:ext cx="98210" cy="56571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401;p69"/>
            <p:cNvSpPr/>
            <p:nvPr/>
          </p:nvSpPr>
          <p:spPr>
            <a:xfrm>
              <a:off x="7590430" y="4745344"/>
              <a:ext cx="93694" cy="48442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402;p69"/>
            <p:cNvSpPr/>
            <p:nvPr/>
          </p:nvSpPr>
          <p:spPr>
            <a:xfrm>
              <a:off x="5186522" y="1968545"/>
              <a:ext cx="74696" cy="47900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06;p69"/>
            <p:cNvSpPr/>
            <p:nvPr/>
          </p:nvSpPr>
          <p:spPr>
            <a:xfrm>
              <a:off x="3692724" y="2357136"/>
              <a:ext cx="257055" cy="115099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15;p69"/>
            <p:cNvSpPr/>
            <p:nvPr/>
          </p:nvSpPr>
          <p:spPr>
            <a:xfrm>
              <a:off x="8390709" y="4843824"/>
              <a:ext cx="57053" cy="64489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16;p69"/>
            <p:cNvSpPr/>
            <p:nvPr/>
          </p:nvSpPr>
          <p:spPr>
            <a:xfrm>
              <a:off x="5074132" y="2274071"/>
              <a:ext cx="66115" cy="45642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17;p69"/>
            <p:cNvSpPr/>
            <p:nvPr/>
          </p:nvSpPr>
          <p:spPr>
            <a:xfrm>
              <a:off x="7521093" y="4760277"/>
              <a:ext cx="60365" cy="44950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18;p69"/>
            <p:cNvSpPr/>
            <p:nvPr/>
          </p:nvSpPr>
          <p:spPr>
            <a:xfrm>
              <a:off x="7950843" y="3045232"/>
              <a:ext cx="55488" cy="50821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19;p69"/>
            <p:cNvSpPr/>
            <p:nvPr/>
          </p:nvSpPr>
          <p:spPr>
            <a:xfrm>
              <a:off x="4182327" y="3123088"/>
              <a:ext cx="64550" cy="151950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20;p69"/>
            <p:cNvSpPr/>
            <p:nvPr/>
          </p:nvSpPr>
          <p:spPr>
            <a:xfrm>
              <a:off x="4614696" y="3371260"/>
              <a:ext cx="112932" cy="54674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21;p69"/>
            <p:cNvSpPr/>
            <p:nvPr/>
          </p:nvSpPr>
          <p:spPr>
            <a:xfrm>
              <a:off x="4874340" y="3386193"/>
              <a:ext cx="60907" cy="45281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22;p69"/>
            <p:cNvSpPr/>
            <p:nvPr/>
          </p:nvSpPr>
          <p:spPr>
            <a:xfrm>
              <a:off x="4019507" y="3222953"/>
              <a:ext cx="54103" cy="45973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Rounded Rectangular Callout 123"/>
          <p:cNvSpPr/>
          <p:nvPr/>
        </p:nvSpPr>
        <p:spPr>
          <a:xfrm rot="5400000">
            <a:off x="3125305" y="2650480"/>
            <a:ext cx="1829748" cy="6417812"/>
          </a:xfrm>
          <a:prstGeom prst="wedgeRoundRectCallout">
            <a:avLst>
              <a:gd name="adj1" fmla="val -153886"/>
              <a:gd name="adj2" fmla="val -39784"/>
              <a:gd name="adj3" fmla="val 16667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5" name="Rounded Rectangular Callout 124"/>
          <p:cNvSpPr/>
          <p:nvPr/>
        </p:nvSpPr>
        <p:spPr>
          <a:xfrm rot="5400000">
            <a:off x="327876" y="2189579"/>
            <a:ext cx="2377853" cy="2699857"/>
          </a:xfrm>
          <a:prstGeom prst="wedgeRoundRectCallout">
            <a:avLst>
              <a:gd name="adj1" fmla="val -51096"/>
              <a:gd name="adj2" fmla="val -81198"/>
              <a:gd name="adj3" fmla="val 16667"/>
            </a:avLst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0" y="2567732"/>
            <a:ext cx="1480585" cy="982570"/>
          </a:xfrm>
          <a:prstGeom prst="rect">
            <a:avLst/>
          </a:prstGeom>
        </p:spPr>
      </p:pic>
      <p:pic>
        <p:nvPicPr>
          <p:cNvPr id="5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454" y="871610"/>
            <a:ext cx="10351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03" y="3089267"/>
            <a:ext cx="855770" cy="9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81" y="6000092"/>
            <a:ext cx="1042104" cy="617543"/>
          </a:xfrm>
          <a:prstGeom prst="rect">
            <a:avLst/>
          </a:prstGeom>
        </p:spPr>
      </p:pic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>
          <a:xfrm>
            <a:off x="6022622" y="5552363"/>
            <a:ext cx="1107081" cy="422997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ANOULAK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17D515D-CB4B-6C47-876D-3D0242C9DA1F}"/>
              </a:ext>
            </a:extLst>
          </p:cNvPr>
          <p:cNvSpPr/>
          <p:nvPr/>
        </p:nvSpPr>
        <p:spPr>
          <a:xfrm>
            <a:off x="1120841" y="5065303"/>
            <a:ext cx="3374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ea typeface="Verdana" panose="020B0604030504040204" pitchFamily="34" charset="0"/>
              </a:rPr>
              <a:t>University of Health Sciences </a:t>
            </a:r>
          </a:p>
          <a:p>
            <a:r>
              <a:rPr lang="en-US" sz="1600" b="1" dirty="0">
                <a:ea typeface="Verdana" panose="020B0604030504040204" pitchFamily="34" charset="0"/>
              </a:rPr>
              <a:t>National University of Laos (NUOL)</a:t>
            </a:r>
          </a:p>
          <a:p>
            <a:r>
              <a:rPr lang="en-US" sz="1600" b="1" dirty="0">
                <a:ea typeface="Verdana" panose="020B0604030504040204" pitchFamily="34" charset="0"/>
              </a:rPr>
              <a:t>National Animal Health Laboratory 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A566048-1BB4-B347-B1EB-E6BF780BE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545" y="5834197"/>
            <a:ext cx="605034" cy="91798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F6D7AA71-64E7-7E4C-800C-C398F8486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017" y="3573428"/>
            <a:ext cx="759998" cy="75145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BEB43370-6A12-0B42-A015-18CF1A4FF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34" y="5924269"/>
            <a:ext cx="737838" cy="737838"/>
          </a:xfrm>
          <a:prstGeom prst="rect">
            <a:avLst/>
          </a:prstGeom>
        </p:spPr>
      </p:pic>
      <p:pic>
        <p:nvPicPr>
          <p:cNvPr id="61" name="Picture 12">
            <a:extLst>
              <a:ext uri="{FF2B5EF4-FFF2-40B4-BE49-F238E27FC236}">
                <a16:creationId xmlns:a16="http://schemas.microsoft.com/office/drawing/2014/main" id="{31C32EB2-FFCC-1F41-9B54-03AD989364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21" y="6037057"/>
            <a:ext cx="693376" cy="693376"/>
          </a:xfrm>
          <a:prstGeom prst="rect">
            <a:avLst/>
          </a:prstGeom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3D7AB49F-4E04-9D46-B375-F606F45339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56" y="5879403"/>
            <a:ext cx="879510" cy="88663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3DA8C8E-B729-9442-BB0D-D17C9B9196B7}"/>
              </a:ext>
            </a:extLst>
          </p:cNvPr>
          <p:cNvSpPr/>
          <p:nvPr/>
        </p:nvSpPr>
        <p:spPr>
          <a:xfrm>
            <a:off x="5315202" y="4595797"/>
            <a:ext cx="84991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a typeface="Verdana" panose="020B0604030504040204" pitchFamily="34" charset="0"/>
              </a:rPr>
              <a:t>Laos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0A1F345-A5E5-8C42-9B25-B38AB55E3AD5}"/>
              </a:ext>
            </a:extLst>
          </p:cNvPr>
          <p:cNvSpPr/>
          <p:nvPr/>
        </p:nvSpPr>
        <p:spPr>
          <a:xfrm>
            <a:off x="1574539" y="2476264"/>
            <a:ext cx="1172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  <a:ea typeface="Verdana" panose="020B0604030504040204" pitchFamily="34" charset="0"/>
              </a:rPr>
              <a:t>France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DCFEE0C-4745-404F-8D0A-A99064287CD5}"/>
              </a:ext>
            </a:extLst>
          </p:cNvPr>
          <p:cNvSpPr/>
          <p:nvPr/>
        </p:nvSpPr>
        <p:spPr>
          <a:xfrm>
            <a:off x="4449235" y="5308387"/>
            <a:ext cx="1995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ea typeface="Verdana" panose="020B0604030504040204" pitchFamily="34" charset="0"/>
              </a:rPr>
              <a:t>Centre </a:t>
            </a:r>
            <a:r>
              <a:rPr lang="en-US" sz="1600" b="1" dirty="0" err="1">
                <a:ea typeface="Verdana" panose="020B0604030504040204" pitchFamily="34" charset="0"/>
              </a:rPr>
              <a:t>Infectiologie</a:t>
            </a:r>
            <a:r>
              <a:rPr lang="en-US" sz="1600" b="1" dirty="0">
                <a:ea typeface="Verdana" panose="020B0604030504040204" pitchFamily="34" charset="0"/>
              </a:rPr>
              <a:t>  Lao </a:t>
            </a:r>
            <a:r>
              <a:rPr lang="en-US" sz="1600" b="1" dirty="0" err="1">
                <a:ea typeface="Verdana" panose="020B0604030504040204" pitchFamily="34" charset="0"/>
              </a:rPr>
              <a:t>Mérieux</a:t>
            </a:r>
            <a:r>
              <a:rPr lang="en-US" sz="1600" b="1" dirty="0">
                <a:ea typeface="Verdana" panose="020B0604030504040204" pitchFamily="34" charset="0"/>
              </a:rPr>
              <a:t> </a:t>
            </a:r>
            <a:endParaRPr lang="fr-FR" sz="1600" b="1" dirty="0"/>
          </a:p>
        </p:txBody>
      </p:sp>
      <p:sp>
        <p:nvSpPr>
          <p:cNvPr id="122" name="Rounded Rectangular Callout 121"/>
          <p:cNvSpPr/>
          <p:nvPr/>
        </p:nvSpPr>
        <p:spPr>
          <a:xfrm rot="5400000">
            <a:off x="8068525" y="782880"/>
            <a:ext cx="4097064" cy="3794048"/>
          </a:xfrm>
          <a:prstGeom prst="wedgeRoundRectCallout">
            <a:avLst>
              <a:gd name="adj1" fmla="val 19760"/>
              <a:gd name="adj2" fmla="val 98019"/>
              <a:gd name="adj3" fmla="val 1666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2800" b="1" dirty="0">
                <a:solidFill>
                  <a:srgbClr val="C00000"/>
                </a:solidFill>
                <a:ea typeface="Verdana" panose="020B0604030504040204" pitchFamily="34" charset="0"/>
              </a:rPr>
              <a:t>Thailand</a:t>
            </a:r>
          </a:p>
          <a:p>
            <a:endParaRPr lang="en-US" sz="1600" i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Chiang Mai University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Faculty of Associated Medical Sciences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Faculty of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Faculty of Veterinary Medicine</a:t>
            </a:r>
          </a:p>
          <a:p>
            <a:endParaRPr lang="en-US" sz="1600" b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Mahidol University, Faculty </a:t>
            </a:r>
          </a:p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of Tropical Medicine</a:t>
            </a:r>
          </a:p>
          <a:p>
            <a:endParaRPr lang="en-US" sz="1600" b="1" dirty="0">
              <a:solidFill>
                <a:schemeClr val="tx1"/>
              </a:solidFill>
              <a:ea typeface="Verdana" panose="020B0604030504040204" pitchFamily="34" charset="0"/>
            </a:endParaRPr>
          </a:p>
          <a:p>
            <a:r>
              <a:rPr lang="en-US" sz="1600" b="1" dirty="0" err="1">
                <a:solidFill>
                  <a:schemeClr val="tx1"/>
                </a:solidFill>
                <a:ea typeface="Verdana" panose="020B0604030504040204" pitchFamily="34" charset="0"/>
              </a:rPr>
              <a:t>Kasetsart</a:t>
            </a:r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 University. </a:t>
            </a:r>
          </a:p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Faculty of Veterinary </a:t>
            </a:r>
          </a:p>
          <a:p>
            <a:r>
              <a:rPr lang="en-US" sz="1600" b="1" dirty="0">
                <a:solidFill>
                  <a:schemeClr val="tx1"/>
                </a:solidFill>
                <a:ea typeface="Verdana" panose="020B0604030504040204" pitchFamily="34" charset="0"/>
              </a:rPr>
              <a:t>Technology </a:t>
            </a:r>
          </a:p>
          <a:p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F12FFEA-E9EC-704D-A191-AA272EF7D0A9}"/>
              </a:ext>
            </a:extLst>
          </p:cNvPr>
          <p:cNvSpPr txBox="1"/>
          <p:nvPr/>
        </p:nvSpPr>
        <p:spPr>
          <a:xfrm>
            <a:off x="552785" y="4198263"/>
            <a:ext cx="248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Verdana" panose="020B0604030504040204" pitchFamily="34" charset="0"/>
              </a:rPr>
              <a:t>Montpellier University, Faculty of Science</a:t>
            </a:r>
            <a:endParaRPr lang="fr-FR" sz="1600" b="1" dirty="0"/>
          </a:p>
        </p:txBody>
      </p:sp>
      <p:sp>
        <p:nvSpPr>
          <p:cNvPr id="66" name="TextBox 39">
            <a:extLst>
              <a:ext uri="{FF2B5EF4-FFF2-40B4-BE49-F238E27FC236}">
                <a16:creationId xmlns:a16="http://schemas.microsoft.com/office/drawing/2014/main" id="{10D7E70A-8CC5-B940-A714-3B6BD75E6E07}"/>
              </a:ext>
            </a:extLst>
          </p:cNvPr>
          <p:cNvSpPr txBox="1"/>
          <p:nvPr/>
        </p:nvSpPr>
        <p:spPr>
          <a:xfrm>
            <a:off x="25694" y="218276"/>
            <a:ext cx="695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Poppins" pitchFamily="2" charset="77"/>
              </a:rPr>
              <a:t>Where do we work and with whom?</a:t>
            </a:r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08307F96-36AB-8F4B-876F-1BEE1813A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55464" y="5799614"/>
            <a:ext cx="1060110" cy="754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4"/>
          <a:stretch/>
        </p:blipFill>
        <p:spPr>
          <a:xfrm>
            <a:off x="10988389" y="2684462"/>
            <a:ext cx="1097280" cy="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4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63764">
            <a:extLst>
              <a:ext uri="{FF2B5EF4-FFF2-40B4-BE49-F238E27FC236}">
                <a16:creationId xmlns:a16="http://schemas.microsoft.com/office/drawing/2014/main" id="{55CB7209-546D-834A-9ED8-915DA20CCA86}"/>
              </a:ext>
            </a:extLst>
          </p:cNvPr>
          <p:cNvSpPr/>
          <p:nvPr/>
        </p:nvSpPr>
        <p:spPr>
          <a:xfrm>
            <a:off x="242466" y="1535750"/>
            <a:ext cx="1747739" cy="1569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8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8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6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10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4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6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7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9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9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8" y="4457"/>
                  <a:pt x="16818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2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8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8"/>
                  <a:pt x="3787" y="17450"/>
                  <a:pt x="3789" y="17462"/>
                </a:cubicBezTo>
                <a:cubicBezTo>
                  <a:pt x="3726" y="17490"/>
                  <a:pt x="3651" y="17551"/>
                  <a:pt x="3594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9"/>
                  <a:pt x="5904" y="20198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5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1"/>
                  <a:pt x="13864" y="17445"/>
                </a:cubicBezTo>
                <a:cubicBezTo>
                  <a:pt x="13864" y="17445"/>
                  <a:pt x="13885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3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9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7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5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6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7"/>
                  <a:pt x="17971" y="15701"/>
                </a:cubicBezTo>
                <a:cubicBezTo>
                  <a:pt x="18121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8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5" name="Shape 63768">
            <a:extLst>
              <a:ext uri="{FF2B5EF4-FFF2-40B4-BE49-F238E27FC236}">
                <a16:creationId xmlns:a16="http://schemas.microsoft.com/office/drawing/2014/main" id="{FE7831CD-BE5F-8343-9003-F74A9C7163EB}"/>
              </a:ext>
            </a:extLst>
          </p:cNvPr>
          <p:cNvSpPr/>
          <p:nvPr/>
        </p:nvSpPr>
        <p:spPr>
          <a:xfrm>
            <a:off x="189472" y="3003606"/>
            <a:ext cx="2303838" cy="2717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9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2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6" y="5708"/>
                </a:lnTo>
                <a:cubicBezTo>
                  <a:pt x="17148" y="5708"/>
                  <a:pt x="17061" y="5095"/>
                  <a:pt x="17029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5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6" y="11861"/>
                  <a:pt x="18334" y="11800"/>
                  <a:pt x="18421" y="11719"/>
                </a:cubicBezTo>
                <a:lnTo>
                  <a:pt x="18439" y="11748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6" name="Shape 63769">
            <a:extLst>
              <a:ext uri="{FF2B5EF4-FFF2-40B4-BE49-F238E27FC236}">
                <a16:creationId xmlns:a16="http://schemas.microsoft.com/office/drawing/2014/main" id="{C1A37DA0-028C-294B-B603-B90AAD55C7E4}"/>
              </a:ext>
            </a:extLst>
          </p:cNvPr>
          <p:cNvSpPr/>
          <p:nvPr/>
        </p:nvSpPr>
        <p:spPr>
          <a:xfrm>
            <a:off x="1546958" y="1535750"/>
            <a:ext cx="4102005" cy="3238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7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2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8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59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2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5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2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9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2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90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7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6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6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4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2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2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4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0FBEBD5A-78A1-9B40-A980-514D9B8E4A8E}"/>
              </a:ext>
            </a:extLst>
          </p:cNvPr>
          <p:cNvSpPr/>
          <p:nvPr/>
        </p:nvSpPr>
        <p:spPr>
          <a:xfrm>
            <a:off x="4444496" y="4494394"/>
            <a:ext cx="1929416" cy="1674897"/>
          </a:xfrm>
          <a:custGeom>
            <a:avLst/>
            <a:gdLst>
              <a:gd name="connsiteX0" fmla="*/ 2471411 w 2824095"/>
              <a:gd name="connsiteY0" fmla="*/ 2117997 h 2451555"/>
              <a:gd name="connsiteX1" fmla="*/ 2461141 w 2824095"/>
              <a:gd name="connsiteY1" fmla="*/ 2159786 h 2451555"/>
              <a:gd name="connsiteX2" fmla="*/ 2493417 w 2824095"/>
              <a:gd name="connsiteY2" fmla="*/ 2145846 h 2451555"/>
              <a:gd name="connsiteX3" fmla="*/ 2518317 w 2824095"/>
              <a:gd name="connsiteY3" fmla="*/ 2145846 h 2451555"/>
              <a:gd name="connsiteX4" fmla="*/ 2492663 w 2824095"/>
              <a:gd name="connsiteY4" fmla="*/ 2178120 h 2451555"/>
              <a:gd name="connsiteX5" fmla="*/ 2485327 w 2824095"/>
              <a:gd name="connsiteY5" fmla="*/ 2187635 h 2451555"/>
              <a:gd name="connsiteX6" fmla="*/ 2442071 w 2824095"/>
              <a:gd name="connsiteY6" fmla="*/ 2217728 h 2451555"/>
              <a:gd name="connsiteX7" fmla="*/ 2355555 w 2824095"/>
              <a:gd name="connsiteY7" fmla="*/ 2278578 h 2451555"/>
              <a:gd name="connsiteX8" fmla="*/ 2363603 w 2824095"/>
              <a:gd name="connsiteY8" fmla="*/ 2288092 h 2451555"/>
              <a:gd name="connsiteX9" fmla="*/ 2354087 w 2824095"/>
              <a:gd name="connsiteY9" fmla="*/ 2296912 h 2451555"/>
              <a:gd name="connsiteX10" fmla="*/ 2333549 w 2824095"/>
              <a:gd name="connsiteY10" fmla="*/ 2300578 h 2451555"/>
              <a:gd name="connsiteX11" fmla="*/ 2303493 w 2824095"/>
              <a:gd name="connsiteY11" fmla="*/ 2307912 h 2451555"/>
              <a:gd name="connsiteX12" fmla="*/ 2254367 w 2824095"/>
              <a:gd name="connsiteY12" fmla="*/ 2326973 h 2451555"/>
              <a:gd name="connsiteX13" fmla="*/ 2211823 w 2824095"/>
              <a:gd name="connsiteY13" fmla="*/ 2368762 h 2451555"/>
              <a:gd name="connsiteX14" fmla="*/ 2099655 w 2824095"/>
              <a:gd name="connsiteY14" fmla="*/ 2441339 h 2451555"/>
              <a:gd name="connsiteX15" fmla="*/ 2040973 w 2824095"/>
              <a:gd name="connsiteY15" fmla="*/ 2448673 h 2451555"/>
              <a:gd name="connsiteX16" fmla="*/ 2017539 w 2824095"/>
              <a:gd name="connsiteY16" fmla="*/ 2436218 h 2451555"/>
              <a:gd name="connsiteX17" fmla="*/ 2017539 w 2824095"/>
              <a:gd name="connsiteY17" fmla="*/ 2425218 h 2451555"/>
              <a:gd name="connsiteX18" fmla="*/ 1967659 w 2824095"/>
              <a:gd name="connsiteY18" fmla="*/ 2426672 h 2451555"/>
              <a:gd name="connsiteX19" fmla="*/ 1980111 w 2824095"/>
              <a:gd name="connsiteY19" fmla="*/ 2411278 h 2451555"/>
              <a:gd name="connsiteX20" fmla="*/ 2005803 w 2824095"/>
              <a:gd name="connsiteY20" fmla="*/ 2391490 h 2451555"/>
              <a:gd name="connsiteX21" fmla="*/ 2041725 w 2824095"/>
              <a:gd name="connsiteY21" fmla="*/ 2368762 h 2451555"/>
              <a:gd name="connsiteX22" fmla="*/ 2085697 w 2824095"/>
              <a:gd name="connsiteY22" fmla="*/ 2342367 h 2451555"/>
              <a:gd name="connsiteX23" fmla="*/ 2120907 w 2824095"/>
              <a:gd name="connsiteY23" fmla="*/ 2320366 h 2451555"/>
              <a:gd name="connsiteX24" fmla="*/ 2161231 w 2824095"/>
              <a:gd name="connsiteY24" fmla="*/ 2304972 h 2451555"/>
              <a:gd name="connsiteX25" fmla="*/ 2255081 w 2824095"/>
              <a:gd name="connsiteY25" fmla="*/ 2264637 h 2451555"/>
              <a:gd name="connsiteX26" fmla="*/ 2288109 w 2824095"/>
              <a:gd name="connsiteY26" fmla="*/ 2248516 h 2451555"/>
              <a:gd name="connsiteX27" fmla="*/ 2315231 w 2824095"/>
              <a:gd name="connsiteY27" fmla="*/ 2236030 h 2451555"/>
              <a:gd name="connsiteX28" fmla="*/ 2329147 w 2824095"/>
              <a:gd name="connsiteY28" fmla="*/ 2225030 h 2451555"/>
              <a:gd name="connsiteX29" fmla="*/ 2352621 w 2824095"/>
              <a:gd name="connsiteY29" fmla="*/ 2197908 h 2451555"/>
              <a:gd name="connsiteX30" fmla="*/ 2384141 w 2824095"/>
              <a:gd name="connsiteY30" fmla="*/ 2181787 h 2451555"/>
              <a:gd name="connsiteX31" fmla="*/ 2411263 w 2824095"/>
              <a:gd name="connsiteY31" fmla="*/ 2162726 h 2451555"/>
              <a:gd name="connsiteX32" fmla="*/ 2430333 w 2824095"/>
              <a:gd name="connsiteY32" fmla="*/ 2137785 h 2451555"/>
              <a:gd name="connsiteX33" fmla="*/ 2471411 w 2824095"/>
              <a:gd name="connsiteY33" fmla="*/ 2117997 h 2451555"/>
              <a:gd name="connsiteX34" fmla="*/ 1346557 w 2824095"/>
              <a:gd name="connsiteY34" fmla="*/ 2117729 h 2451555"/>
              <a:gd name="connsiteX35" fmla="*/ 1181567 w 2824095"/>
              <a:gd name="connsiteY35" fmla="*/ 2265106 h 2451555"/>
              <a:gd name="connsiteX36" fmla="*/ 1177541 w 2824095"/>
              <a:gd name="connsiteY36" fmla="*/ 2155239 h 2451555"/>
              <a:gd name="connsiteX37" fmla="*/ 1304781 w 2824095"/>
              <a:gd name="connsiteY37" fmla="*/ 2129771 h 2451555"/>
              <a:gd name="connsiteX38" fmla="*/ 1304781 w 2824095"/>
              <a:gd name="connsiteY38" fmla="*/ 2129771 h 2451555"/>
              <a:gd name="connsiteX39" fmla="*/ 1346557 w 2824095"/>
              <a:gd name="connsiteY39" fmla="*/ 2117729 h 2451555"/>
              <a:gd name="connsiteX40" fmla="*/ 2667163 w 2824095"/>
              <a:gd name="connsiteY40" fmla="*/ 1772622 h 2451555"/>
              <a:gd name="connsiteX41" fmla="*/ 2673031 w 2824095"/>
              <a:gd name="connsiteY41" fmla="*/ 1781442 h 2451555"/>
              <a:gd name="connsiteX42" fmla="*/ 2681833 w 2824095"/>
              <a:gd name="connsiteY42" fmla="*/ 1801957 h 2451555"/>
              <a:gd name="connsiteX43" fmla="*/ 2710459 w 2824095"/>
              <a:gd name="connsiteY43" fmla="*/ 1832777 h 2451555"/>
              <a:gd name="connsiteX44" fmla="*/ 2693569 w 2824095"/>
              <a:gd name="connsiteY44" fmla="*/ 1882626 h 2451555"/>
              <a:gd name="connsiteX45" fmla="*/ 2692855 w 2824095"/>
              <a:gd name="connsiteY45" fmla="*/ 1905354 h 2451555"/>
              <a:gd name="connsiteX46" fmla="*/ 2710459 w 2824095"/>
              <a:gd name="connsiteY46" fmla="*/ 1907567 h 2451555"/>
              <a:gd name="connsiteX47" fmla="*/ 2719975 w 2824095"/>
              <a:gd name="connsiteY47" fmla="*/ 1886293 h 2451555"/>
              <a:gd name="connsiteX48" fmla="*/ 2726557 w 2824095"/>
              <a:gd name="connsiteY48" fmla="*/ 1907567 h 2451555"/>
              <a:gd name="connsiteX49" fmla="*/ 2717041 w 2824095"/>
              <a:gd name="connsiteY49" fmla="*/ 1937628 h 2451555"/>
              <a:gd name="connsiteX50" fmla="*/ 2733179 w 2824095"/>
              <a:gd name="connsiteY50" fmla="*/ 1961083 h 2451555"/>
              <a:gd name="connsiteX51" fmla="*/ 2781551 w 2824095"/>
              <a:gd name="connsiteY51" fmla="*/ 1958144 h 2451555"/>
              <a:gd name="connsiteX52" fmla="*/ 2824095 w 2824095"/>
              <a:gd name="connsiteY52" fmla="*/ 1953750 h 2451555"/>
              <a:gd name="connsiteX53" fmla="*/ 2799157 w 2824095"/>
              <a:gd name="connsiteY53" fmla="*/ 1982357 h 2451555"/>
              <a:gd name="connsiteX54" fmla="*/ 2769855 w 2824095"/>
              <a:gd name="connsiteY54" fmla="*/ 2010206 h 2451555"/>
              <a:gd name="connsiteX55" fmla="*/ 2700191 w 2824095"/>
              <a:gd name="connsiteY55" fmla="*/ 2040994 h 2451555"/>
              <a:gd name="connsiteX56" fmla="*/ 2689167 w 2824095"/>
              <a:gd name="connsiteY56" fmla="*/ 2049814 h 2451555"/>
              <a:gd name="connsiteX57" fmla="*/ 2686987 w 2824095"/>
              <a:gd name="connsiteY57" fmla="*/ 2064481 h 2451555"/>
              <a:gd name="connsiteX58" fmla="*/ 2660581 w 2824095"/>
              <a:gd name="connsiteY58" fmla="*/ 2084269 h 2451555"/>
              <a:gd name="connsiteX59" fmla="*/ 2633459 w 2824095"/>
              <a:gd name="connsiteY59" fmla="*/ 2109178 h 2451555"/>
              <a:gd name="connsiteX60" fmla="*/ 2597537 w 2824095"/>
              <a:gd name="connsiteY60" fmla="*/ 2130452 h 2451555"/>
              <a:gd name="connsiteX61" fmla="*/ 2542543 w 2824095"/>
              <a:gd name="connsiteY61" fmla="*/ 2161999 h 2451555"/>
              <a:gd name="connsiteX62" fmla="*/ 2515383 w 2824095"/>
              <a:gd name="connsiteY62" fmla="*/ 2152452 h 2451555"/>
              <a:gd name="connsiteX63" fmla="*/ 2552811 w 2824095"/>
              <a:gd name="connsiteY63" fmla="*/ 2122391 h 2451555"/>
              <a:gd name="connsiteX64" fmla="*/ 2583581 w 2824095"/>
              <a:gd name="connsiteY64" fmla="*/ 2087209 h 2451555"/>
              <a:gd name="connsiteX65" fmla="*/ 2550591 w 2824095"/>
              <a:gd name="connsiteY65" fmla="*/ 2040994 h 2451555"/>
              <a:gd name="connsiteX66" fmla="*/ 2591669 w 2824095"/>
              <a:gd name="connsiteY66" fmla="*/ 2020479 h 2451555"/>
              <a:gd name="connsiteX67" fmla="*/ 2631993 w 2824095"/>
              <a:gd name="connsiteY67" fmla="*/ 1983811 h 2451555"/>
              <a:gd name="connsiteX68" fmla="*/ 2661333 w 2824095"/>
              <a:gd name="connsiteY68" fmla="*/ 1861353 h 2451555"/>
              <a:gd name="connsiteX69" fmla="*/ 2662047 w 2824095"/>
              <a:gd name="connsiteY69" fmla="*/ 1807836 h 2451555"/>
              <a:gd name="connsiteX70" fmla="*/ 2661333 w 2824095"/>
              <a:gd name="connsiteY70" fmla="*/ 1777048 h 2451555"/>
              <a:gd name="connsiteX71" fmla="*/ 2667163 w 2824095"/>
              <a:gd name="connsiteY71" fmla="*/ 1772622 h 2451555"/>
              <a:gd name="connsiteX72" fmla="*/ 37249 w 2824095"/>
              <a:gd name="connsiteY72" fmla="*/ 1288652 h 2451555"/>
              <a:gd name="connsiteX73" fmla="*/ 37297 w 2824095"/>
              <a:gd name="connsiteY73" fmla="*/ 1288738 h 2451555"/>
              <a:gd name="connsiteX74" fmla="*/ 37335 w 2824095"/>
              <a:gd name="connsiteY74" fmla="*/ 1288905 h 2451555"/>
              <a:gd name="connsiteX75" fmla="*/ 33685 w 2824095"/>
              <a:gd name="connsiteY75" fmla="*/ 1281954 h 2451555"/>
              <a:gd name="connsiteX76" fmla="*/ 36425 w 2824095"/>
              <a:gd name="connsiteY76" fmla="*/ 1286213 h 2451555"/>
              <a:gd name="connsiteX77" fmla="*/ 37249 w 2824095"/>
              <a:gd name="connsiteY77" fmla="*/ 1288652 h 2451555"/>
              <a:gd name="connsiteX78" fmla="*/ 1921225 w 2824095"/>
              <a:gd name="connsiteY78" fmla="*/ 1233877 h 2451555"/>
              <a:gd name="connsiteX79" fmla="*/ 1923065 w 2824095"/>
              <a:gd name="connsiteY79" fmla="*/ 1237624 h 2451555"/>
              <a:gd name="connsiteX80" fmla="*/ 1921225 w 2824095"/>
              <a:gd name="connsiteY80" fmla="*/ 1233877 h 2451555"/>
              <a:gd name="connsiteX81" fmla="*/ 113195 w 2824095"/>
              <a:gd name="connsiteY81" fmla="*/ 1084599 h 2451555"/>
              <a:gd name="connsiteX82" fmla="*/ 120257 w 2824095"/>
              <a:gd name="connsiteY82" fmla="*/ 1084599 h 2451555"/>
              <a:gd name="connsiteX83" fmla="*/ 113677 w 2824095"/>
              <a:gd name="connsiteY83" fmla="*/ 1089267 h 2451555"/>
              <a:gd name="connsiteX84" fmla="*/ 113363 w 2824095"/>
              <a:gd name="connsiteY84" fmla="*/ 1087623 h 2451555"/>
              <a:gd name="connsiteX85" fmla="*/ 112843 w 2824095"/>
              <a:gd name="connsiteY85" fmla="*/ 1078274 h 2451555"/>
              <a:gd name="connsiteX86" fmla="*/ 113195 w 2824095"/>
              <a:gd name="connsiteY86" fmla="*/ 1084599 h 2451555"/>
              <a:gd name="connsiteX87" fmla="*/ 112607 w 2824095"/>
              <a:gd name="connsiteY87" fmla="*/ 1084599 h 2451555"/>
              <a:gd name="connsiteX88" fmla="*/ 112843 w 2824095"/>
              <a:gd name="connsiteY88" fmla="*/ 1078274 h 2451555"/>
              <a:gd name="connsiteX89" fmla="*/ 1586319 w 2824095"/>
              <a:gd name="connsiteY89" fmla="*/ 477156 h 2451555"/>
              <a:gd name="connsiteX90" fmla="*/ 1603051 w 2824095"/>
              <a:gd name="connsiteY90" fmla="*/ 534734 h 2451555"/>
              <a:gd name="connsiteX91" fmla="*/ 1619057 w 2824095"/>
              <a:gd name="connsiteY91" fmla="*/ 647904 h 2451555"/>
              <a:gd name="connsiteX92" fmla="*/ 1661437 w 2824095"/>
              <a:gd name="connsiteY92" fmla="*/ 658240 h 2451555"/>
              <a:gd name="connsiteX93" fmla="*/ 1709757 w 2824095"/>
              <a:gd name="connsiteY93" fmla="*/ 929230 h 2451555"/>
              <a:gd name="connsiteX94" fmla="*/ 1803173 w 2824095"/>
              <a:gd name="connsiteY94" fmla="*/ 1003398 h 2451555"/>
              <a:gd name="connsiteX95" fmla="*/ 1834379 w 2824095"/>
              <a:gd name="connsiteY95" fmla="*/ 1110494 h 2451555"/>
              <a:gd name="connsiteX96" fmla="*/ 1838809 w 2824095"/>
              <a:gd name="connsiteY96" fmla="*/ 1091633 h 2451555"/>
              <a:gd name="connsiteX97" fmla="*/ 1870015 w 2824095"/>
              <a:gd name="connsiteY97" fmla="*/ 1170276 h 2451555"/>
              <a:gd name="connsiteX98" fmla="*/ 1923065 w 2824095"/>
              <a:gd name="connsiteY98" fmla="*/ 1237624 h 2451555"/>
              <a:gd name="connsiteX99" fmla="*/ 1919241 w 2824095"/>
              <a:gd name="connsiteY99" fmla="*/ 1369229 h 2451555"/>
              <a:gd name="connsiteX100" fmla="*/ 1921153 w 2824095"/>
              <a:gd name="connsiteY100" fmla="*/ 1445316 h 2451555"/>
              <a:gd name="connsiteX101" fmla="*/ 1842937 w 2824095"/>
              <a:gd name="connsiteY101" fmla="*/ 1571273 h 2451555"/>
              <a:gd name="connsiteX102" fmla="*/ 1755761 w 2824095"/>
              <a:gd name="connsiteY102" fmla="*/ 1678795 h 2451555"/>
              <a:gd name="connsiteX103" fmla="*/ 1531983 w 2824095"/>
              <a:gd name="connsiteY103" fmla="*/ 1930284 h 2451555"/>
              <a:gd name="connsiteX104" fmla="*/ 1406755 w 2824095"/>
              <a:gd name="connsiteY104" fmla="*/ 1975041 h 2451555"/>
              <a:gd name="connsiteX105" fmla="*/ 1314747 w 2824095"/>
              <a:gd name="connsiteY105" fmla="*/ 2027257 h 2451555"/>
              <a:gd name="connsiteX106" fmla="*/ 1289077 w 2824095"/>
              <a:gd name="connsiteY106" fmla="*/ 1970352 h 2451555"/>
              <a:gd name="connsiteX107" fmla="*/ 1196265 w 2824095"/>
              <a:gd name="connsiteY107" fmla="*/ 2011805 h 2451555"/>
              <a:gd name="connsiteX108" fmla="*/ 1086641 w 2824095"/>
              <a:gd name="connsiteY108" fmla="*/ 1966835 h 2451555"/>
              <a:gd name="connsiteX109" fmla="*/ 1090767 w 2824095"/>
              <a:gd name="connsiteY109" fmla="*/ 1856116 h 2451555"/>
              <a:gd name="connsiteX110" fmla="*/ 1042449 w 2824095"/>
              <a:gd name="connsiteY110" fmla="*/ 1834697 h 2451555"/>
              <a:gd name="connsiteX111" fmla="*/ 1067515 w 2824095"/>
              <a:gd name="connsiteY111" fmla="*/ 1760849 h 2451555"/>
              <a:gd name="connsiteX112" fmla="*/ 985875 w 2824095"/>
              <a:gd name="connsiteY112" fmla="*/ 1817327 h 2451555"/>
              <a:gd name="connsiteX113" fmla="*/ 1052011 w 2824095"/>
              <a:gd name="connsiteY113" fmla="*/ 1745504 h 2451555"/>
              <a:gd name="connsiteX114" fmla="*/ 1086339 w 2824095"/>
              <a:gd name="connsiteY114" fmla="*/ 1677623 h 2451555"/>
              <a:gd name="connsiteX115" fmla="*/ 935643 w 2824095"/>
              <a:gd name="connsiteY115" fmla="*/ 1800384 h 2451555"/>
              <a:gd name="connsiteX116" fmla="*/ 927691 w 2824095"/>
              <a:gd name="connsiteY116" fmla="*/ 1703838 h 2451555"/>
              <a:gd name="connsiteX117" fmla="*/ 910175 w 2824095"/>
              <a:gd name="connsiteY117" fmla="*/ 1652368 h 2451555"/>
              <a:gd name="connsiteX118" fmla="*/ 722233 w 2824095"/>
              <a:gd name="connsiteY118" fmla="*/ 1614644 h 2451555"/>
              <a:gd name="connsiteX119" fmla="*/ 468961 w 2824095"/>
              <a:gd name="connsiteY119" fmla="*/ 1682845 h 2451555"/>
              <a:gd name="connsiteX120" fmla="*/ 377355 w 2824095"/>
              <a:gd name="connsiteY120" fmla="*/ 1741028 h 2451555"/>
              <a:gd name="connsiteX121" fmla="*/ 259979 w 2824095"/>
              <a:gd name="connsiteY121" fmla="*/ 1738151 h 2451555"/>
              <a:gd name="connsiteX122" fmla="*/ 77273 w 2824095"/>
              <a:gd name="connsiteY122" fmla="*/ 1806138 h 2451555"/>
              <a:gd name="connsiteX123" fmla="*/ 767 w 2824095"/>
              <a:gd name="connsiteY123" fmla="*/ 1734528 h 2451555"/>
              <a:gd name="connsiteX124" fmla="*/ 46167 w 2824095"/>
              <a:gd name="connsiteY124" fmla="*/ 1699788 h 2451555"/>
              <a:gd name="connsiteX125" fmla="*/ 64489 w 2824095"/>
              <a:gd name="connsiteY125" fmla="*/ 1560084 h 2451555"/>
              <a:gd name="connsiteX126" fmla="*/ 64489 w 2824095"/>
              <a:gd name="connsiteY126" fmla="*/ 1445635 h 2451555"/>
              <a:gd name="connsiteX127" fmla="*/ 41245 w 2824095"/>
              <a:gd name="connsiteY127" fmla="*/ 1305357 h 2451555"/>
              <a:gd name="connsiteX128" fmla="*/ 37335 w 2824095"/>
              <a:gd name="connsiteY128" fmla="*/ 1288905 h 2451555"/>
              <a:gd name="connsiteX129" fmla="*/ 39373 w 2824095"/>
              <a:gd name="connsiteY129" fmla="*/ 1294928 h 2451555"/>
              <a:gd name="connsiteX130" fmla="*/ 46873 w 2824095"/>
              <a:gd name="connsiteY130" fmla="*/ 1309980 h 2451555"/>
              <a:gd name="connsiteX131" fmla="*/ 51705 w 2824095"/>
              <a:gd name="connsiteY131" fmla="*/ 1285791 h 2451555"/>
              <a:gd name="connsiteX132" fmla="*/ 82609 w 2824095"/>
              <a:gd name="connsiteY132" fmla="*/ 1321276 h 2451555"/>
              <a:gd name="connsiteX133" fmla="*/ 86233 w 2824095"/>
              <a:gd name="connsiteY133" fmla="*/ 1173473 h 2451555"/>
              <a:gd name="connsiteX134" fmla="*/ 103999 w 2824095"/>
              <a:gd name="connsiteY134" fmla="*/ 1096133 h 2451555"/>
              <a:gd name="connsiteX135" fmla="*/ 113677 w 2824095"/>
              <a:gd name="connsiteY135" fmla="*/ 1089267 h 2451555"/>
              <a:gd name="connsiteX136" fmla="*/ 115919 w 2824095"/>
              <a:gd name="connsiteY136" fmla="*/ 1100949 h 2451555"/>
              <a:gd name="connsiteX137" fmla="*/ 122271 w 2824095"/>
              <a:gd name="connsiteY137" fmla="*/ 1106551 h 2451555"/>
              <a:gd name="connsiteX138" fmla="*/ 236625 w 2824095"/>
              <a:gd name="connsiteY138" fmla="*/ 1019063 h 2451555"/>
              <a:gd name="connsiteX139" fmla="*/ 323399 w 2824095"/>
              <a:gd name="connsiteY139" fmla="*/ 999988 h 2451555"/>
              <a:gd name="connsiteX140" fmla="*/ 384603 w 2824095"/>
              <a:gd name="connsiteY140" fmla="*/ 973241 h 2451555"/>
              <a:gd name="connsiteX141" fmla="*/ 518891 w 2824095"/>
              <a:gd name="connsiteY141" fmla="*/ 897155 h 2451555"/>
              <a:gd name="connsiteX142" fmla="*/ 595395 w 2824095"/>
              <a:gd name="connsiteY142" fmla="*/ 779509 h 2451555"/>
              <a:gd name="connsiteX143" fmla="*/ 617643 w 2824095"/>
              <a:gd name="connsiteY143" fmla="*/ 833856 h 2451555"/>
              <a:gd name="connsiteX144" fmla="*/ 624991 w 2824095"/>
              <a:gd name="connsiteY144" fmla="*/ 802953 h 2451555"/>
              <a:gd name="connsiteX145" fmla="*/ 647339 w 2824095"/>
              <a:gd name="connsiteY145" fmla="*/ 768213 h 2451555"/>
              <a:gd name="connsiteX146" fmla="*/ 689315 w 2824095"/>
              <a:gd name="connsiteY146" fmla="*/ 714719 h 2451555"/>
              <a:gd name="connsiteX147" fmla="*/ 862359 w 2824095"/>
              <a:gd name="connsiteY147" fmla="*/ 695751 h 2451555"/>
              <a:gd name="connsiteX148" fmla="*/ 937657 w 2824095"/>
              <a:gd name="connsiteY148" fmla="*/ 681791 h 2451555"/>
              <a:gd name="connsiteX149" fmla="*/ 1011443 w 2824095"/>
              <a:gd name="connsiteY149" fmla="*/ 555087 h 2451555"/>
              <a:gd name="connsiteX150" fmla="*/ 1065299 w 2824095"/>
              <a:gd name="connsiteY150" fmla="*/ 500420 h 2451555"/>
              <a:gd name="connsiteX151" fmla="*/ 1100935 w 2824095"/>
              <a:gd name="connsiteY151" fmla="*/ 494240 h 2451555"/>
              <a:gd name="connsiteX152" fmla="*/ 1153281 w 2824095"/>
              <a:gd name="connsiteY152" fmla="*/ 528127 h 2451555"/>
              <a:gd name="connsiteX153" fmla="*/ 1219921 w 2824095"/>
              <a:gd name="connsiteY153" fmla="*/ 550612 h 2451555"/>
              <a:gd name="connsiteX154" fmla="*/ 1297937 w 2824095"/>
              <a:gd name="connsiteY154" fmla="*/ 547948 h 2451555"/>
              <a:gd name="connsiteX155" fmla="*/ 1246195 w 2824095"/>
              <a:gd name="connsiteY155" fmla="*/ 628403 h 2451555"/>
              <a:gd name="connsiteX156" fmla="*/ 1243979 w 2824095"/>
              <a:gd name="connsiteY156" fmla="*/ 729318 h 2451555"/>
              <a:gd name="connsiteX157" fmla="*/ 1335987 w 2824095"/>
              <a:gd name="connsiteY157" fmla="*/ 792297 h 2451555"/>
              <a:gd name="connsiteX158" fmla="*/ 1447121 w 2824095"/>
              <a:gd name="connsiteY158" fmla="*/ 840357 h 2451555"/>
              <a:gd name="connsiteX159" fmla="*/ 1513459 w 2824095"/>
              <a:gd name="connsiteY159" fmla="*/ 640764 h 2451555"/>
              <a:gd name="connsiteX160" fmla="*/ 1541947 w 2824095"/>
              <a:gd name="connsiteY160" fmla="*/ 537291 h 2451555"/>
              <a:gd name="connsiteX161" fmla="*/ 1586319 w 2824095"/>
              <a:gd name="connsiteY161" fmla="*/ 477156 h 2451555"/>
              <a:gd name="connsiteX162" fmla="*/ 1951553 w 2824095"/>
              <a:gd name="connsiteY162" fmla="*/ 204814 h 2451555"/>
              <a:gd name="connsiteX163" fmla="*/ 1951553 w 2824095"/>
              <a:gd name="connsiteY163" fmla="*/ 204814 h 2451555"/>
              <a:gd name="connsiteX164" fmla="*/ 2001181 w 2824095"/>
              <a:gd name="connsiteY164" fmla="*/ 20354 h 2451555"/>
              <a:gd name="connsiteX165" fmla="*/ 2112115 w 2824095"/>
              <a:gd name="connsiteY165" fmla="*/ 150041 h 2451555"/>
              <a:gd name="connsiteX166" fmla="*/ 2102853 w 2824095"/>
              <a:gd name="connsiteY166" fmla="*/ 122867 h 2451555"/>
              <a:gd name="connsiteX167" fmla="*/ 1951553 w 2824095"/>
              <a:gd name="connsiteY167" fmla="*/ 204814 h 2451555"/>
              <a:gd name="connsiteX168" fmla="*/ 1899207 w 2824095"/>
              <a:gd name="connsiteY168" fmla="*/ 175723 h 2451555"/>
              <a:gd name="connsiteX169" fmla="*/ 2051111 w 2824095"/>
              <a:gd name="connsiteY169" fmla="*/ 144713 h 2451555"/>
              <a:gd name="connsiteX170" fmla="*/ 2099431 w 2824095"/>
              <a:gd name="connsiteY170" fmla="*/ 112637 h 2451555"/>
              <a:gd name="connsiteX171" fmla="*/ 2001181 w 2824095"/>
              <a:gd name="connsiteY171" fmla="*/ 20354 h 2451555"/>
              <a:gd name="connsiteX172" fmla="*/ 1536513 w 2824095"/>
              <a:gd name="connsiteY172" fmla="*/ 0 h 2451555"/>
              <a:gd name="connsiteX173" fmla="*/ 1729991 w 2824095"/>
              <a:gd name="connsiteY173" fmla="*/ 82586 h 2451555"/>
              <a:gd name="connsiteX174" fmla="*/ 1787067 w 2824095"/>
              <a:gd name="connsiteY174" fmla="*/ 157820 h 2451555"/>
              <a:gd name="connsiteX175" fmla="*/ 1881089 w 2824095"/>
              <a:gd name="connsiteY175" fmla="*/ 245735 h 2451555"/>
              <a:gd name="connsiteX176" fmla="*/ 1837199 w 2824095"/>
              <a:gd name="connsiteY176" fmla="*/ 247866 h 2451555"/>
              <a:gd name="connsiteX177" fmla="*/ 1905349 w 2824095"/>
              <a:gd name="connsiteY177" fmla="*/ 352511 h 2451555"/>
              <a:gd name="connsiteX178" fmla="*/ 1932327 w 2824095"/>
              <a:gd name="connsiteY178" fmla="*/ 382455 h 2451555"/>
              <a:gd name="connsiteX179" fmla="*/ 1972693 w 2824095"/>
              <a:gd name="connsiteY179" fmla="*/ 466746 h 2451555"/>
              <a:gd name="connsiteX180" fmla="*/ 1799851 w 2824095"/>
              <a:gd name="connsiteY180" fmla="*/ 380643 h 2451555"/>
              <a:gd name="connsiteX181" fmla="*/ 1643015 w 2824095"/>
              <a:gd name="connsiteY181" fmla="*/ 331731 h 2451555"/>
              <a:gd name="connsiteX182" fmla="*/ 1515171 w 2824095"/>
              <a:gd name="connsiteY182" fmla="*/ 372438 h 2451555"/>
              <a:gd name="connsiteX183" fmla="*/ 1510843 w 2824095"/>
              <a:gd name="connsiteY183" fmla="*/ 236783 h 2451555"/>
              <a:gd name="connsiteX184" fmla="*/ 1536513 w 2824095"/>
              <a:gd name="connsiteY184" fmla="*/ 0 h 2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2824095" h="2451555">
                <a:moveTo>
                  <a:pt x="2471411" y="2117997"/>
                </a:moveTo>
                <a:cubicBezTo>
                  <a:pt x="2468041" y="2132000"/>
                  <a:pt x="2464511" y="2145783"/>
                  <a:pt x="2461141" y="2159786"/>
                </a:cubicBezTo>
                <a:cubicBezTo>
                  <a:pt x="2471967" y="2155076"/>
                  <a:pt x="2482593" y="2150524"/>
                  <a:pt x="2493417" y="2145846"/>
                </a:cubicBezTo>
                <a:cubicBezTo>
                  <a:pt x="2506501" y="2140124"/>
                  <a:pt x="2507135" y="2136868"/>
                  <a:pt x="2518317" y="2145846"/>
                </a:cubicBezTo>
                <a:cubicBezTo>
                  <a:pt x="2505669" y="2156688"/>
                  <a:pt x="2497381" y="2161777"/>
                  <a:pt x="2492663" y="2178120"/>
                </a:cubicBezTo>
                <a:cubicBezTo>
                  <a:pt x="2491077" y="2183589"/>
                  <a:pt x="2489571" y="2184695"/>
                  <a:pt x="2485327" y="2187635"/>
                </a:cubicBezTo>
                <a:cubicBezTo>
                  <a:pt x="2471015" y="2197623"/>
                  <a:pt x="2456383" y="2207707"/>
                  <a:pt x="2442071" y="2217728"/>
                </a:cubicBezTo>
                <a:cubicBezTo>
                  <a:pt x="2413087" y="2237927"/>
                  <a:pt x="2384499" y="2258315"/>
                  <a:pt x="2355555" y="2278578"/>
                </a:cubicBezTo>
                <a:cubicBezTo>
                  <a:pt x="2355753" y="2278420"/>
                  <a:pt x="2362811" y="2287176"/>
                  <a:pt x="2363603" y="2288092"/>
                </a:cubicBezTo>
                <a:cubicBezTo>
                  <a:pt x="2366775" y="2291886"/>
                  <a:pt x="2356189" y="2295963"/>
                  <a:pt x="2354087" y="2296912"/>
                </a:cubicBezTo>
                <a:cubicBezTo>
                  <a:pt x="2347505" y="2299820"/>
                  <a:pt x="2340645" y="2300009"/>
                  <a:pt x="2333549" y="2300578"/>
                </a:cubicBezTo>
                <a:cubicBezTo>
                  <a:pt x="2323041" y="2301463"/>
                  <a:pt x="2313407" y="2304561"/>
                  <a:pt x="2303493" y="2307912"/>
                </a:cubicBezTo>
                <a:cubicBezTo>
                  <a:pt x="2287635" y="2313286"/>
                  <a:pt x="2267491" y="2315941"/>
                  <a:pt x="2254367" y="2326973"/>
                </a:cubicBezTo>
                <a:cubicBezTo>
                  <a:pt x="2239143" y="2339744"/>
                  <a:pt x="2227207" y="2355928"/>
                  <a:pt x="2211823" y="2368762"/>
                </a:cubicBezTo>
                <a:cubicBezTo>
                  <a:pt x="2177169" y="2397717"/>
                  <a:pt x="2138789" y="2419402"/>
                  <a:pt x="2099655" y="2441339"/>
                </a:cubicBezTo>
                <a:cubicBezTo>
                  <a:pt x="2081971" y="2451233"/>
                  <a:pt x="2060757" y="2454489"/>
                  <a:pt x="2040973" y="2448673"/>
                </a:cubicBezTo>
                <a:cubicBezTo>
                  <a:pt x="2032567" y="2446207"/>
                  <a:pt x="2024637" y="2441308"/>
                  <a:pt x="2017539" y="2436218"/>
                </a:cubicBezTo>
                <a:cubicBezTo>
                  <a:pt x="2016311" y="2433816"/>
                  <a:pt x="2017539" y="2428000"/>
                  <a:pt x="2017539" y="2425218"/>
                </a:cubicBezTo>
                <a:cubicBezTo>
                  <a:pt x="1999697" y="2428347"/>
                  <a:pt x="1985859" y="2427842"/>
                  <a:pt x="1967659" y="2426672"/>
                </a:cubicBezTo>
                <a:cubicBezTo>
                  <a:pt x="1968295" y="2426735"/>
                  <a:pt x="1976661" y="2412732"/>
                  <a:pt x="1980111" y="2411278"/>
                </a:cubicBezTo>
                <a:cubicBezTo>
                  <a:pt x="1991965" y="2406347"/>
                  <a:pt x="1997199" y="2400467"/>
                  <a:pt x="2005803" y="2391490"/>
                </a:cubicBezTo>
                <a:cubicBezTo>
                  <a:pt x="2015477" y="2381343"/>
                  <a:pt x="2029871" y="2375937"/>
                  <a:pt x="2041725" y="2368762"/>
                </a:cubicBezTo>
                <a:cubicBezTo>
                  <a:pt x="2056397" y="2359848"/>
                  <a:pt x="2070947" y="2351187"/>
                  <a:pt x="2085697" y="2342367"/>
                </a:cubicBezTo>
                <a:cubicBezTo>
                  <a:pt x="2097633" y="2335287"/>
                  <a:pt x="2109447" y="2328143"/>
                  <a:pt x="2120907" y="2320366"/>
                </a:cubicBezTo>
                <a:cubicBezTo>
                  <a:pt x="2133079" y="2312116"/>
                  <a:pt x="2147671" y="2309840"/>
                  <a:pt x="2161231" y="2304972"/>
                </a:cubicBezTo>
                <a:cubicBezTo>
                  <a:pt x="2193149" y="2293561"/>
                  <a:pt x="2223997" y="2278103"/>
                  <a:pt x="2255081" y="2264637"/>
                </a:cubicBezTo>
                <a:cubicBezTo>
                  <a:pt x="2266303" y="2259769"/>
                  <a:pt x="2277483" y="2254617"/>
                  <a:pt x="2288109" y="2248516"/>
                </a:cubicBezTo>
                <a:cubicBezTo>
                  <a:pt x="2296635" y="2243553"/>
                  <a:pt x="2307301" y="2241530"/>
                  <a:pt x="2315231" y="2236030"/>
                </a:cubicBezTo>
                <a:cubicBezTo>
                  <a:pt x="2319791" y="2232869"/>
                  <a:pt x="2324945" y="2228096"/>
                  <a:pt x="2329147" y="2225030"/>
                </a:cubicBezTo>
                <a:cubicBezTo>
                  <a:pt x="2338743" y="2218139"/>
                  <a:pt x="2344017" y="2205811"/>
                  <a:pt x="2352621" y="2197908"/>
                </a:cubicBezTo>
                <a:cubicBezTo>
                  <a:pt x="2361303" y="2189879"/>
                  <a:pt x="2373001" y="2185454"/>
                  <a:pt x="2384141" y="2181787"/>
                </a:cubicBezTo>
                <a:cubicBezTo>
                  <a:pt x="2395203" y="2178152"/>
                  <a:pt x="2402341" y="2170217"/>
                  <a:pt x="2411263" y="2162726"/>
                </a:cubicBezTo>
                <a:cubicBezTo>
                  <a:pt x="2419509" y="2155771"/>
                  <a:pt x="2420779" y="2144202"/>
                  <a:pt x="2430333" y="2137785"/>
                </a:cubicBezTo>
                <a:cubicBezTo>
                  <a:pt x="2442783" y="2129440"/>
                  <a:pt x="2457891" y="2124477"/>
                  <a:pt x="2471411" y="2117997"/>
                </a:cubicBezTo>
                <a:close/>
                <a:moveTo>
                  <a:pt x="1346557" y="2117729"/>
                </a:moveTo>
                <a:cubicBezTo>
                  <a:pt x="1325115" y="2115278"/>
                  <a:pt x="1257267" y="2301763"/>
                  <a:pt x="1181567" y="2265106"/>
                </a:cubicBezTo>
                <a:cubicBezTo>
                  <a:pt x="1147543" y="2248695"/>
                  <a:pt x="1173213" y="2180601"/>
                  <a:pt x="1177541" y="2155239"/>
                </a:cubicBezTo>
                <a:cubicBezTo>
                  <a:pt x="1189319" y="2087785"/>
                  <a:pt x="1258577" y="2135312"/>
                  <a:pt x="1304781" y="2129771"/>
                </a:cubicBezTo>
                <a:cubicBezTo>
                  <a:pt x="1291795" y="2131369"/>
                  <a:pt x="1319479" y="2128065"/>
                  <a:pt x="1304781" y="2129771"/>
                </a:cubicBezTo>
                <a:cubicBezTo>
                  <a:pt x="1318271" y="2124229"/>
                  <a:pt x="1332163" y="2120180"/>
                  <a:pt x="1346557" y="2117729"/>
                </a:cubicBezTo>
                <a:close/>
                <a:moveTo>
                  <a:pt x="2667163" y="1772622"/>
                </a:moveTo>
                <a:cubicBezTo>
                  <a:pt x="2675251" y="1771706"/>
                  <a:pt x="2673149" y="1775025"/>
                  <a:pt x="2673031" y="1781442"/>
                </a:cubicBezTo>
                <a:cubicBezTo>
                  <a:pt x="2672871" y="1790040"/>
                  <a:pt x="2673943" y="1797057"/>
                  <a:pt x="2681833" y="1801957"/>
                </a:cubicBezTo>
                <a:cubicBezTo>
                  <a:pt x="2695749" y="1810555"/>
                  <a:pt x="2710657" y="1812894"/>
                  <a:pt x="2710459" y="1832777"/>
                </a:cubicBezTo>
                <a:cubicBezTo>
                  <a:pt x="2710221" y="1851206"/>
                  <a:pt x="2700825" y="1866410"/>
                  <a:pt x="2693569" y="1882626"/>
                </a:cubicBezTo>
                <a:cubicBezTo>
                  <a:pt x="2690317" y="1889897"/>
                  <a:pt x="2688255" y="1898084"/>
                  <a:pt x="2692855" y="1905354"/>
                </a:cubicBezTo>
                <a:cubicBezTo>
                  <a:pt x="2697059" y="1912024"/>
                  <a:pt x="2704829" y="1913921"/>
                  <a:pt x="2710459" y="1907567"/>
                </a:cubicBezTo>
                <a:cubicBezTo>
                  <a:pt x="2715059" y="1902351"/>
                  <a:pt x="2720649" y="1893500"/>
                  <a:pt x="2719975" y="1886293"/>
                </a:cubicBezTo>
                <a:cubicBezTo>
                  <a:pt x="2730285" y="1883227"/>
                  <a:pt x="2727469" y="1901814"/>
                  <a:pt x="2726557" y="1907567"/>
                </a:cubicBezTo>
                <a:cubicBezTo>
                  <a:pt x="2724931" y="1918441"/>
                  <a:pt x="2719659" y="1927165"/>
                  <a:pt x="2717041" y="1937628"/>
                </a:cubicBezTo>
                <a:cubicBezTo>
                  <a:pt x="2714267" y="1948819"/>
                  <a:pt x="2724417" y="1956595"/>
                  <a:pt x="2733179" y="1961083"/>
                </a:cubicBezTo>
                <a:cubicBezTo>
                  <a:pt x="2751141" y="1970282"/>
                  <a:pt x="2764779" y="1968069"/>
                  <a:pt x="2781551" y="1958144"/>
                </a:cubicBezTo>
                <a:cubicBezTo>
                  <a:pt x="2795271" y="1950083"/>
                  <a:pt x="2810219" y="1940853"/>
                  <a:pt x="2824095" y="1953750"/>
                </a:cubicBezTo>
                <a:cubicBezTo>
                  <a:pt x="2813469" y="1960736"/>
                  <a:pt x="2806927" y="1972558"/>
                  <a:pt x="2799157" y="1982357"/>
                </a:cubicBezTo>
                <a:cubicBezTo>
                  <a:pt x="2790791" y="1992915"/>
                  <a:pt x="2780719" y="2002303"/>
                  <a:pt x="2769855" y="2010206"/>
                </a:cubicBezTo>
                <a:cubicBezTo>
                  <a:pt x="2748761" y="2025505"/>
                  <a:pt x="2723505" y="2030405"/>
                  <a:pt x="2700191" y="2040994"/>
                </a:cubicBezTo>
                <a:cubicBezTo>
                  <a:pt x="2695987" y="2042891"/>
                  <a:pt x="2690477" y="2044756"/>
                  <a:pt x="2689167" y="2049814"/>
                </a:cubicBezTo>
                <a:cubicBezTo>
                  <a:pt x="2687899" y="2054840"/>
                  <a:pt x="2690753" y="2060024"/>
                  <a:pt x="2686987" y="2064481"/>
                </a:cubicBezTo>
                <a:cubicBezTo>
                  <a:pt x="2680247" y="2072320"/>
                  <a:pt x="2668351" y="2076935"/>
                  <a:pt x="2660581" y="2084269"/>
                </a:cubicBezTo>
                <a:cubicBezTo>
                  <a:pt x="2651739" y="2092582"/>
                  <a:pt x="2643293" y="2102034"/>
                  <a:pt x="2633459" y="2109178"/>
                </a:cubicBezTo>
                <a:cubicBezTo>
                  <a:pt x="2622199" y="2117365"/>
                  <a:pt x="2609353" y="2123086"/>
                  <a:pt x="2597537" y="2130452"/>
                </a:cubicBezTo>
                <a:cubicBezTo>
                  <a:pt x="2579813" y="2141515"/>
                  <a:pt x="2561693" y="2153495"/>
                  <a:pt x="2542543" y="2161999"/>
                </a:cubicBezTo>
                <a:cubicBezTo>
                  <a:pt x="2534969" y="2165349"/>
                  <a:pt x="2518197" y="2161999"/>
                  <a:pt x="2515383" y="2152452"/>
                </a:cubicBezTo>
                <a:cubicBezTo>
                  <a:pt x="2512805" y="2143507"/>
                  <a:pt x="2547103" y="2126848"/>
                  <a:pt x="2552811" y="2122391"/>
                </a:cubicBezTo>
                <a:cubicBezTo>
                  <a:pt x="2563953" y="2113666"/>
                  <a:pt x="2583183" y="2103614"/>
                  <a:pt x="2583581" y="2087209"/>
                </a:cubicBezTo>
                <a:cubicBezTo>
                  <a:pt x="2584095" y="2067800"/>
                  <a:pt x="2546865" y="2059360"/>
                  <a:pt x="2550591" y="2040994"/>
                </a:cubicBezTo>
                <a:cubicBezTo>
                  <a:pt x="2553565" y="2026706"/>
                  <a:pt x="2581439" y="2025916"/>
                  <a:pt x="2591669" y="2020479"/>
                </a:cubicBezTo>
                <a:cubicBezTo>
                  <a:pt x="2609035" y="2011186"/>
                  <a:pt x="2618473" y="1997530"/>
                  <a:pt x="2631993" y="1983811"/>
                </a:cubicBezTo>
                <a:cubicBezTo>
                  <a:pt x="2665853" y="1949324"/>
                  <a:pt x="2667677" y="1906777"/>
                  <a:pt x="2661333" y="1861353"/>
                </a:cubicBezTo>
                <a:cubicBezTo>
                  <a:pt x="2659073" y="1845295"/>
                  <a:pt x="2650351" y="1820797"/>
                  <a:pt x="2662047" y="1807836"/>
                </a:cubicBezTo>
                <a:cubicBezTo>
                  <a:pt x="2668113" y="1801103"/>
                  <a:pt x="2662365" y="1785077"/>
                  <a:pt x="2661333" y="1777048"/>
                </a:cubicBezTo>
                <a:cubicBezTo>
                  <a:pt x="2660739" y="1772433"/>
                  <a:pt x="2660541" y="1773444"/>
                  <a:pt x="2667163" y="1772622"/>
                </a:cubicBezTo>
                <a:close/>
                <a:moveTo>
                  <a:pt x="37249" y="1288652"/>
                </a:moveTo>
                <a:lnTo>
                  <a:pt x="37297" y="1288738"/>
                </a:lnTo>
                <a:lnTo>
                  <a:pt x="37335" y="1288905"/>
                </a:lnTo>
                <a:close/>
                <a:moveTo>
                  <a:pt x="33685" y="1281954"/>
                </a:moveTo>
                <a:cubicBezTo>
                  <a:pt x="34591" y="1282194"/>
                  <a:pt x="35491" y="1283832"/>
                  <a:pt x="36425" y="1286213"/>
                </a:cubicBezTo>
                <a:lnTo>
                  <a:pt x="37249" y="1288652"/>
                </a:lnTo>
                <a:close/>
                <a:moveTo>
                  <a:pt x="1921225" y="1233877"/>
                </a:moveTo>
                <a:cubicBezTo>
                  <a:pt x="1921499" y="1234407"/>
                  <a:pt x="1926615" y="1244737"/>
                  <a:pt x="1923065" y="1237624"/>
                </a:cubicBezTo>
                <a:cubicBezTo>
                  <a:pt x="1921581" y="1234614"/>
                  <a:pt x="1921135" y="1233701"/>
                  <a:pt x="1921225" y="1233877"/>
                </a:cubicBezTo>
                <a:close/>
                <a:moveTo>
                  <a:pt x="113195" y="1084599"/>
                </a:moveTo>
                <a:lnTo>
                  <a:pt x="120257" y="1084599"/>
                </a:lnTo>
                <a:lnTo>
                  <a:pt x="113677" y="1089267"/>
                </a:lnTo>
                <a:lnTo>
                  <a:pt x="113363" y="1087623"/>
                </a:lnTo>
                <a:close/>
                <a:moveTo>
                  <a:pt x="112843" y="1078274"/>
                </a:moveTo>
                <a:lnTo>
                  <a:pt x="113195" y="1084599"/>
                </a:lnTo>
                <a:lnTo>
                  <a:pt x="112607" y="1084599"/>
                </a:lnTo>
                <a:cubicBezTo>
                  <a:pt x="112833" y="1078578"/>
                  <a:pt x="112815" y="1077120"/>
                  <a:pt x="112843" y="1078274"/>
                </a:cubicBezTo>
                <a:close/>
                <a:moveTo>
                  <a:pt x="1586319" y="477156"/>
                </a:moveTo>
                <a:cubicBezTo>
                  <a:pt x="1591953" y="480502"/>
                  <a:pt x="1596823" y="497210"/>
                  <a:pt x="1603051" y="534734"/>
                </a:cubicBezTo>
                <a:cubicBezTo>
                  <a:pt x="1609193" y="572351"/>
                  <a:pt x="1612917" y="610394"/>
                  <a:pt x="1619057" y="647904"/>
                </a:cubicBezTo>
                <a:cubicBezTo>
                  <a:pt x="1626103" y="690955"/>
                  <a:pt x="1638183" y="656322"/>
                  <a:pt x="1661437" y="658240"/>
                </a:cubicBezTo>
                <a:cubicBezTo>
                  <a:pt x="1718111" y="662609"/>
                  <a:pt x="1681571" y="892679"/>
                  <a:pt x="1709757" y="929230"/>
                </a:cubicBezTo>
                <a:cubicBezTo>
                  <a:pt x="1724555" y="948518"/>
                  <a:pt x="1815455" y="966954"/>
                  <a:pt x="1803173" y="1003398"/>
                </a:cubicBezTo>
                <a:cubicBezTo>
                  <a:pt x="1797335" y="1020342"/>
                  <a:pt x="1836897" y="1107830"/>
                  <a:pt x="1834379" y="1110494"/>
                </a:cubicBezTo>
                <a:cubicBezTo>
                  <a:pt x="1835889" y="1104207"/>
                  <a:pt x="1837299" y="1097920"/>
                  <a:pt x="1838809" y="1091633"/>
                </a:cubicBezTo>
                <a:cubicBezTo>
                  <a:pt x="1883303" y="1089928"/>
                  <a:pt x="1864277" y="1147365"/>
                  <a:pt x="1870015" y="1170276"/>
                </a:cubicBezTo>
                <a:cubicBezTo>
                  <a:pt x="1877767" y="1201073"/>
                  <a:pt x="1910181" y="1211516"/>
                  <a:pt x="1923065" y="1237624"/>
                </a:cubicBezTo>
                <a:cubicBezTo>
                  <a:pt x="1941889" y="1275667"/>
                  <a:pt x="1944909" y="1333105"/>
                  <a:pt x="1919241" y="1369229"/>
                </a:cubicBezTo>
                <a:cubicBezTo>
                  <a:pt x="1910583" y="1381484"/>
                  <a:pt x="1922865" y="1428585"/>
                  <a:pt x="1921153" y="1445316"/>
                </a:cubicBezTo>
                <a:cubicBezTo>
                  <a:pt x="1916019" y="1493695"/>
                  <a:pt x="1849983" y="1522893"/>
                  <a:pt x="1842937" y="1571273"/>
                </a:cubicBezTo>
                <a:cubicBezTo>
                  <a:pt x="1837501" y="1608783"/>
                  <a:pt x="1786967" y="1659934"/>
                  <a:pt x="1755761" y="1678795"/>
                </a:cubicBezTo>
                <a:cubicBezTo>
                  <a:pt x="1661537" y="1736020"/>
                  <a:pt x="1600837" y="1847485"/>
                  <a:pt x="1531983" y="1930284"/>
                </a:cubicBezTo>
                <a:cubicBezTo>
                  <a:pt x="1500675" y="1967901"/>
                  <a:pt x="1450041" y="1956499"/>
                  <a:pt x="1406755" y="1975041"/>
                </a:cubicBezTo>
                <a:cubicBezTo>
                  <a:pt x="1390649" y="1981967"/>
                  <a:pt x="1327833" y="2028535"/>
                  <a:pt x="1314747" y="2027257"/>
                </a:cubicBezTo>
                <a:cubicBezTo>
                  <a:pt x="1286561" y="2024806"/>
                  <a:pt x="1291695" y="1980795"/>
                  <a:pt x="1289077" y="1970352"/>
                </a:cubicBezTo>
                <a:cubicBezTo>
                  <a:pt x="1287165" y="1962679"/>
                  <a:pt x="1207337" y="2013723"/>
                  <a:pt x="1196265" y="2011805"/>
                </a:cubicBezTo>
                <a:cubicBezTo>
                  <a:pt x="1167575" y="2006797"/>
                  <a:pt x="1111203" y="1983886"/>
                  <a:pt x="1086641" y="1966835"/>
                </a:cubicBezTo>
                <a:cubicBezTo>
                  <a:pt x="1049999" y="1941260"/>
                  <a:pt x="1099727" y="1889897"/>
                  <a:pt x="1090767" y="1856116"/>
                </a:cubicBezTo>
                <a:cubicBezTo>
                  <a:pt x="1085029" y="1833845"/>
                  <a:pt x="1043355" y="1841091"/>
                  <a:pt x="1042449" y="1834697"/>
                </a:cubicBezTo>
                <a:cubicBezTo>
                  <a:pt x="1041241" y="1826279"/>
                  <a:pt x="1100835" y="1775661"/>
                  <a:pt x="1067515" y="1760849"/>
                </a:cubicBezTo>
                <a:cubicBezTo>
                  <a:pt x="1072145" y="1762874"/>
                  <a:pt x="1009027" y="1818926"/>
                  <a:pt x="985875" y="1817327"/>
                </a:cubicBezTo>
                <a:cubicBezTo>
                  <a:pt x="1003591" y="1791539"/>
                  <a:pt x="1031375" y="1775129"/>
                  <a:pt x="1052011" y="1745504"/>
                </a:cubicBezTo>
                <a:cubicBezTo>
                  <a:pt x="1068017" y="1722699"/>
                  <a:pt x="1074359" y="1698083"/>
                  <a:pt x="1086339" y="1677623"/>
                </a:cubicBezTo>
                <a:cubicBezTo>
                  <a:pt x="1055133" y="1731331"/>
                  <a:pt x="980943" y="1759464"/>
                  <a:pt x="935643" y="1800384"/>
                </a:cubicBezTo>
                <a:cubicBezTo>
                  <a:pt x="934233" y="1780030"/>
                  <a:pt x="943595" y="1722699"/>
                  <a:pt x="927691" y="1703838"/>
                </a:cubicBezTo>
                <a:cubicBezTo>
                  <a:pt x="916415" y="1690304"/>
                  <a:pt x="921247" y="1657270"/>
                  <a:pt x="910175" y="1652368"/>
                </a:cubicBezTo>
                <a:cubicBezTo>
                  <a:pt x="847963" y="1624768"/>
                  <a:pt x="789477" y="1611021"/>
                  <a:pt x="722233" y="1614644"/>
                </a:cubicBezTo>
                <a:cubicBezTo>
                  <a:pt x="637273" y="1619013"/>
                  <a:pt x="552109" y="1668139"/>
                  <a:pt x="468961" y="1682845"/>
                </a:cubicBezTo>
                <a:cubicBezTo>
                  <a:pt x="427285" y="1690304"/>
                  <a:pt x="423057" y="1739323"/>
                  <a:pt x="377355" y="1741028"/>
                </a:cubicBezTo>
                <a:cubicBezTo>
                  <a:pt x="338397" y="1742627"/>
                  <a:pt x="299037" y="1736446"/>
                  <a:pt x="259979" y="1738151"/>
                </a:cubicBezTo>
                <a:cubicBezTo>
                  <a:pt x="196863" y="1740815"/>
                  <a:pt x="144617" y="1798892"/>
                  <a:pt x="77273" y="1806138"/>
                </a:cubicBezTo>
                <a:cubicBezTo>
                  <a:pt x="51503" y="1808909"/>
                  <a:pt x="-7387" y="1761808"/>
                  <a:pt x="767" y="1734528"/>
                </a:cubicBezTo>
                <a:cubicBezTo>
                  <a:pt x="5701" y="1718330"/>
                  <a:pt x="33685" y="1724191"/>
                  <a:pt x="46167" y="1699788"/>
                </a:cubicBezTo>
                <a:cubicBezTo>
                  <a:pt x="72743" y="1648318"/>
                  <a:pt x="75259" y="1614218"/>
                  <a:pt x="64489" y="1560084"/>
                </a:cubicBezTo>
                <a:cubicBezTo>
                  <a:pt x="56537" y="1520656"/>
                  <a:pt x="78179" y="1486342"/>
                  <a:pt x="64489" y="1445635"/>
                </a:cubicBezTo>
                <a:cubicBezTo>
                  <a:pt x="58751" y="1428772"/>
                  <a:pt x="49389" y="1346452"/>
                  <a:pt x="41245" y="1305357"/>
                </a:cubicBezTo>
                <a:lnTo>
                  <a:pt x="37335" y="1288905"/>
                </a:lnTo>
                <a:lnTo>
                  <a:pt x="39373" y="1294928"/>
                </a:lnTo>
                <a:cubicBezTo>
                  <a:pt x="41463" y="1301349"/>
                  <a:pt x="43853" y="1308115"/>
                  <a:pt x="46873" y="1309980"/>
                </a:cubicBezTo>
                <a:cubicBezTo>
                  <a:pt x="55329" y="1315202"/>
                  <a:pt x="51805" y="1285364"/>
                  <a:pt x="51705" y="1285791"/>
                </a:cubicBezTo>
                <a:cubicBezTo>
                  <a:pt x="54019" y="1274495"/>
                  <a:pt x="70427" y="1335875"/>
                  <a:pt x="82609" y="1321276"/>
                </a:cubicBezTo>
                <a:cubicBezTo>
                  <a:pt x="116331" y="1280676"/>
                  <a:pt x="36403" y="1225156"/>
                  <a:pt x="86233" y="1173473"/>
                </a:cubicBezTo>
                <a:cubicBezTo>
                  <a:pt x="98313" y="1160926"/>
                  <a:pt x="93801" y="1117208"/>
                  <a:pt x="103999" y="1096133"/>
                </a:cubicBezTo>
                <a:lnTo>
                  <a:pt x="113677" y="1089267"/>
                </a:lnTo>
                <a:lnTo>
                  <a:pt x="115919" y="1100949"/>
                </a:lnTo>
                <a:cubicBezTo>
                  <a:pt x="117307" y="1104753"/>
                  <a:pt x="119327" y="1107271"/>
                  <a:pt x="122271" y="1106551"/>
                </a:cubicBezTo>
                <a:cubicBezTo>
                  <a:pt x="152571" y="1098879"/>
                  <a:pt x="208843" y="1039097"/>
                  <a:pt x="236625" y="1019063"/>
                </a:cubicBezTo>
                <a:cubicBezTo>
                  <a:pt x="263101" y="1000095"/>
                  <a:pt x="292395" y="1015227"/>
                  <a:pt x="323399" y="999988"/>
                </a:cubicBezTo>
                <a:cubicBezTo>
                  <a:pt x="333867" y="994873"/>
                  <a:pt x="373027" y="972388"/>
                  <a:pt x="384603" y="973241"/>
                </a:cubicBezTo>
                <a:cubicBezTo>
                  <a:pt x="470369" y="979315"/>
                  <a:pt x="472685" y="940313"/>
                  <a:pt x="518891" y="897155"/>
                </a:cubicBezTo>
                <a:cubicBezTo>
                  <a:pt x="524327" y="892040"/>
                  <a:pt x="591269" y="771304"/>
                  <a:pt x="595395" y="779509"/>
                </a:cubicBezTo>
                <a:cubicBezTo>
                  <a:pt x="602543" y="797838"/>
                  <a:pt x="609489" y="815954"/>
                  <a:pt x="617643" y="833856"/>
                </a:cubicBezTo>
                <a:cubicBezTo>
                  <a:pt x="620159" y="823626"/>
                  <a:pt x="622575" y="813290"/>
                  <a:pt x="624991" y="802953"/>
                </a:cubicBezTo>
                <a:cubicBezTo>
                  <a:pt x="638481" y="830553"/>
                  <a:pt x="597711" y="754147"/>
                  <a:pt x="647339" y="768213"/>
                </a:cubicBezTo>
                <a:cubicBezTo>
                  <a:pt x="680559" y="777591"/>
                  <a:pt x="661431" y="729638"/>
                  <a:pt x="689315" y="714719"/>
                </a:cubicBezTo>
                <a:cubicBezTo>
                  <a:pt x="724951" y="695644"/>
                  <a:pt x="858835" y="557751"/>
                  <a:pt x="862359" y="695751"/>
                </a:cubicBezTo>
                <a:cubicBezTo>
                  <a:pt x="862359" y="681471"/>
                  <a:pt x="943395" y="698841"/>
                  <a:pt x="937657" y="681791"/>
                </a:cubicBezTo>
                <a:cubicBezTo>
                  <a:pt x="924067" y="640977"/>
                  <a:pt x="972889" y="580662"/>
                  <a:pt x="1011443" y="555087"/>
                </a:cubicBezTo>
                <a:cubicBezTo>
                  <a:pt x="1051509" y="528660"/>
                  <a:pt x="1136269" y="557858"/>
                  <a:pt x="1065299" y="500420"/>
                </a:cubicBezTo>
                <a:cubicBezTo>
                  <a:pt x="1055535" y="492535"/>
                  <a:pt x="1088049" y="481239"/>
                  <a:pt x="1100935" y="494240"/>
                </a:cubicBezTo>
                <a:cubicBezTo>
                  <a:pt x="1115933" y="509052"/>
                  <a:pt x="1133349" y="520348"/>
                  <a:pt x="1153281" y="528127"/>
                </a:cubicBezTo>
                <a:cubicBezTo>
                  <a:pt x="1158415" y="530578"/>
                  <a:pt x="1215391" y="551571"/>
                  <a:pt x="1219921" y="550612"/>
                </a:cubicBezTo>
                <a:cubicBezTo>
                  <a:pt x="1249315" y="543898"/>
                  <a:pt x="1272267" y="514274"/>
                  <a:pt x="1297937" y="547948"/>
                </a:cubicBezTo>
                <a:cubicBezTo>
                  <a:pt x="1312835" y="567662"/>
                  <a:pt x="1246195" y="602828"/>
                  <a:pt x="1246195" y="628403"/>
                </a:cubicBezTo>
                <a:cubicBezTo>
                  <a:pt x="1246195" y="680512"/>
                  <a:pt x="1198881" y="677848"/>
                  <a:pt x="1243979" y="729318"/>
                </a:cubicBezTo>
                <a:cubicBezTo>
                  <a:pt x="1257871" y="745196"/>
                  <a:pt x="1316659" y="782706"/>
                  <a:pt x="1335987" y="792297"/>
                </a:cubicBezTo>
                <a:cubicBezTo>
                  <a:pt x="1374945" y="811691"/>
                  <a:pt x="1393869" y="866145"/>
                  <a:pt x="1447121" y="840357"/>
                </a:cubicBezTo>
                <a:cubicBezTo>
                  <a:pt x="1503997" y="812863"/>
                  <a:pt x="1508427" y="692873"/>
                  <a:pt x="1513459" y="640764"/>
                </a:cubicBezTo>
                <a:cubicBezTo>
                  <a:pt x="1515875" y="615402"/>
                  <a:pt x="1528459" y="557005"/>
                  <a:pt x="1541947" y="537291"/>
                </a:cubicBezTo>
                <a:cubicBezTo>
                  <a:pt x="1565415" y="503124"/>
                  <a:pt x="1576929" y="471580"/>
                  <a:pt x="1586319" y="477156"/>
                </a:cubicBezTo>
                <a:close/>
                <a:moveTo>
                  <a:pt x="1951553" y="204814"/>
                </a:moveTo>
                <a:cubicBezTo>
                  <a:pt x="1943399" y="201617"/>
                  <a:pt x="1977021" y="214725"/>
                  <a:pt x="1951553" y="204814"/>
                </a:cubicBezTo>
                <a:close/>
                <a:moveTo>
                  <a:pt x="2001181" y="20354"/>
                </a:moveTo>
                <a:cubicBezTo>
                  <a:pt x="2032589" y="34633"/>
                  <a:pt x="2166977" y="101448"/>
                  <a:pt x="2112115" y="150041"/>
                </a:cubicBezTo>
                <a:cubicBezTo>
                  <a:pt x="2105169" y="142901"/>
                  <a:pt x="2102047" y="133843"/>
                  <a:pt x="2102853" y="122867"/>
                </a:cubicBezTo>
                <a:cubicBezTo>
                  <a:pt x="2104565" y="179452"/>
                  <a:pt x="1994639" y="221545"/>
                  <a:pt x="1951553" y="204814"/>
                </a:cubicBezTo>
                <a:cubicBezTo>
                  <a:pt x="1943399" y="201617"/>
                  <a:pt x="1895885" y="185100"/>
                  <a:pt x="1899207" y="175723"/>
                </a:cubicBezTo>
                <a:cubicBezTo>
                  <a:pt x="1962727" y="169968"/>
                  <a:pt x="1995947" y="168796"/>
                  <a:pt x="2051111" y="144713"/>
                </a:cubicBezTo>
                <a:cubicBezTo>
                  <a:pt x="2060573" y="140557"/>
                  <a:pt x="2064903" y="62659"/>
                  <a:pt x="2099431" y="112637"/>
                </a:cubicBezTo>
                <a:cubicBezTo>
                  <a:pt x="2081109" y="64044"/>
                  <a:pt x="2019703" y="64364"/>
                  <a:pt x="2001181" y="20354"/>
                </a:cubicBezTo>
                <a:close/>
                <a:moveTo>
                  <a:pt x="1536513" y="0"/>
                </a:moveTo>
                <a:cubicBezTo>
                  <a:pt x="1566511" y="3623"/>
                  <a:pt x="1723849" y="54773"/>
                  <a:pt x="1729991" y="82586"/>
                </a:cubicBezTo>
                <a:cubicBezTo>
                  <a:pt x="1755459" y="75553"/>
                  <a:pt x="1800153" y="134483"/>
                  <a:pt x="1787067" y="157820"/>
                </a:cubicBezTo>
                <a:cubicBezTo>
                  <a:pt x="1828441" y="153664"/>
                  <a:pt x="1892061" y="201724"/>
                  <a:pt x="1881089" y="245735"/>
                </a:cubicBezTo>
                <a:cubicBezTo>
                  <a:pt x="1866491" y="247866"/>
                  <a:pt x="1851493" y="245415"/>
                  <a:pt x="1837199" y="247866"/>
                </a:cubicBezTo>
                <a:cubicBezTo>
                  <a:pt x="1842735" y="263424"/>
                  <a:pt x="1899309" y="351019"/>
                  <a:pt x="1905349" y="352511"/>
                </a:cubicBezTo>
                <a:cubicBezTo>
                  <a:pt x="1923871" y="350380"/>
                  <a:pt x="1941991" y="359544"/>
                  <a:pt x="1932327" y="382455"/>
                </a:cubicBezTo>
                <a:cubicBezTo>
                  <a:pt x="1960311" y="382881"/>
                  <a:pt x="2031885" y="466746"/>
                  <a:pt x="1972693" y="466746"/>
                </a:cubicBezTo>
                <a:cubicBezTo>
                  <a:pt x="1919039" y="466746"/>
                  <a:pt x="1825421" y="420498"/>
                  <a:pt x="1799851" y="380643"/>
                </a:cubicBezTo>
                <a:cubicBezTo>
                  <a:pt x="1751835" y="320542"/>
                  <a:pt x="1721937" y="276638"/>
                  <a:pt x="1643015" y="331731"/>
                </a:cubicBezTo>
                <a:cubicBezTo>
                  <a:pt x="1675933" y="397694"/>
                  <a:pt x="1550605" y="394497"/>
                  <a:pt x="1515171" y="372438"/>
                </a:cubicBezTo>
                <a:cubicBezTo>
                  <a:pt x="1523527" y="337912"/>
                  <a:pt x="1540035" y="261932"/>
                  <a:pt x="1510843" y="236783"/>
                </a:cubicBezTo>
                <a:cubicBezTo>
                  <a:pt x="1550505" y="179133"/>
                  <a:pt x="1532183" y="68840"/>
                  <a:pt x="153651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grpSp>
        <p:nvGrpSpPr>
          <p:cNvPr id="37" name="Group 43">
            <a:extLst>
              <a:ext uri="{FF2B5EF4-FFF2-40B4-BE49-F238E27FC236}">
                <a16:creationId xmlns:a16="http://schemas.microsoft.com/office/drawing/2014/main" id="{0853CAE5-B3E0-E848-8FE6-35865C57D121}"/>
              </a:ext>
            </a:extLst>
          </p:cNvPr>
          <p:cNvGrpSpPr/>
          <p:nvPr/>
        </p:nvGrpSpPr>
        <p:grpSpPr>
          <a:xfrm rot="10800000">
            <a:off x="3924421" y="3095710"/>
            <a:ext cx="1453302" cy="1266877"/>
            <a:chOff x="-5659" y="2336411"/>
            <a:chExt cx="9775102" cy="9384838"/>
          </a:xfrm>
        </p:grpSpPr>
        <p:sp>
          <p:nvSpPr>
            <p:cNvPr id="38" name="Shape 63781">
              <a:extLst>
                <a:ext uri="{FF2B5EF4-FFF2-40B4-BE49-F238E27FC236}">
                  <a16:creationId xmlns:a16="http://schemas.microsoft.com/office/drawing/2014/main" id="{8F90D0DE-C01E-7A4C-BE3C-CC581710EAD7}"/>
                </a:ext>
              </a:extLst>
            </p:cNvPr>
            <p:cNvSpPr/>
            <p:nvPr/>
          </p:nvSpPr>
          <p:spPr>
            <a:xfrm>
              <a:off x="5165877" y="3917517"/>
              <a:ext cx="4107284" cy="4040020"/>
            </a:xfrm>
            <a:prstGeom prst="ellipse">
              <a:avLst/>
            </a:prstGeom>
            <a:solidFill>
              <a:schemeClr val="bg1">
                <a:alpha val="1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43" name="Shape 63782">
              <a:extLst>
                <a:ext uri="{FF2B5EF4-FFF2-40B4-BE49-F238E27FC236}">
                  <a16:creationId xmlns:a16="http://schemas.microsoft.com/office/drawing/2014/main" id="{08888D13-5829-5143-BF3D-4416AA3C0AA1}"/>
                </a:ext>
              </a:extLst>
            </p:cNvPr>
            <p:cNvSpPr/>
            <p:nvPr/>
          </p:nvSpPr>
          <p:spPr>
            <a:xfrm>
              <a:off x="1471482" y="2336411"/>
              <a:ext cx="8297961" cy="7129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478" extrusionOk="0">
                  <a:moveTo>
                    <a:pt x="13727" y="4"/>
                  </a:moveTo>
                  <a:cubicBezTo>
                    <a:pt x="9744" y="-122"/>
                    <a:pt x="6246" y="3298"/>
                    <a:pt x="5726" y="8017"/>
                  </a:cubicBezTo>
                  <a:cubicBezTo>
                    <a:pt x="5492" y="10137"/>
                    <a:pt x="5902" y="12178"/>
                    <a:pt x="6769" y="13883"/>
                  </a:cubicBezTo>
                  <a:lnTo>
                    <a:pt x="6077" y="14508"/>
                  </a:lnTo>
                  <a:cubicBezTo>
                    <a:pt x="6074" y="14505"/>
                    <a:pt x="6069" y="14500"/>
                    <a:pt x="6066" y="14496"/>
                  </a:cubicBezTo>
                  <a:cubicBezTo>
                    <a:pt x="6062" y="14492"/>
                    <a:pt x="6060" y="14488"/>
                    <a:pt x="6056" y="14485"/>
                  </a:cubicBezTo>
                  <a:cubicBezTo>
                    <a:pt x="5974" y="14424"/>
                    <a:pt x="5883" y="14386"/>
                    <a:pt x="5789" y="14372"/>
                  </a:cubicBezTo>
                  <a:cubicBezTo>
                    <a:pt x="5694" y="14358"/>
                    <a:pt x="5596" y="14367"/>
                    <a:pt x="5504" y="14402"/>
                  </a:cubicBezTo>
                  <a:cubicBezTo>
                    <a:pt x="5421" y="14437"/>
                    <a:pt x="5348" y="14485"/>
                    <a:pt x="5266" y="14549"/>
                  </a:cubicBezTo>
                  <a:cubicBezTo>
                    <a:pt x="5183" y="14613"/>
                    <a:pt x="5092" y="14695"/>
                    <a:pt x="4969" y="14806"/>
                  </a:cubicBezTo>
                  <a:lnTo>
                    <a:pt x="4562" y="15174"/>
                  </a:lnTo>
                  <a:lnTo>
                    <a:pt x="2913" y="16660"/>
                  </a:lnTo>
                  <a:lnTo>
                    <a:pt x="0" y="19286"/>
                  </a:lnTo>
                  <a:lnTo>
                    <a:pt x="1447" y="21478"/>
                  </a:lnTo>
                  <a:lnTo>
                    <a:pt x="4354" y="18857"/>
                  </a:lnTo>
                  <a:lnTo>
                    <a:pt x="6009" y="17366"/>
                  </a:lnTo>
                  <a:lnTo>
                    <a:pt x="6412" y="17000"/>
                  </a:lnTo>
                  <a:cubicBezTo>
                    <a:pt x="6536" y="16888"/>
                    <a:pt x="6630" y="16806"/>
                    <a:pt x="6705" y="16729"/>
                  </a:cubicBezTo>
                  <a:cubicBezTo>
                    <a:pt x="6779" y="16652"/>
                    <a:pt x="6835" y="16581"/>
                    <a:pt x="6885" y="16497"/>
                  </a:cubicBezTo>
                  <a:cubicBezTo>
                    <a:pt x="6937" y="16401"/>
                    <a:pt x="6971" y="16293"/>
                    <a:pt x="6984" y="16182"/>
                  </a:cubicBezTo>
                  <a:cubicBezTo>
                    <a:pt x="6996" y="16072"/>
                    <a:pt x="6988" y="15958"/>
                    <a:pt x="6958" y="15849"/>
                  </a:cubicBezTo>
                  <a:cubicBezTo>
                    <a:pt x="6957" y="15845"/>
                    <a:pt x="6954" y="15840"/>
                    <a:pt x="6952" y="15835"/>
                  </a:cubicBezTo>
                  <a:cubicBezTo>
                    <a:pt x="6950" y="15831"/>
                    <a:pt x="6948" y="15829"/>
                    <a:pt x="6946" y="15824"/>
                  </a:cubicBezTo>
                  <a:lnTo>
                    <a:pt x="7605" y="15229"/>
                  </a:lnTo>
                  <a:cubicBezTo>
                    <a:pt x="8824" y="16863"/>
                    <a:pt x="10532" y="18008"/>
                    <a:pt x="12517" y="18308"/>
                  </a:cubicBezTo>
                  <a:cubicBezTo>
                    <a:pt x="16823" y="18957"/>
                    <a:pt x="20767" y="15401"/>
                    <a:pt x="21322" y="10368"/>
                  </a:cubicBezTo>
                  <a:cubicBezTo>
                    <a:pt x="21600" y="7851"/>
                    <a:pt x="20977" y="5441"/>
                    <a:pt x="19748" y="3579"/>
                  </a:cubicBezTo>
                  <a:cubicBezTo>
                    <a:pt x="18519" y="1717"/>
                    <a:pt x="16683" y="402"/>
                    <a:pt x="14529" y="77"/>
                  </a:cubicBezTo>
                  <a:cubicBezTo>
                    <a:pt x="14260" y="37"/>
                    <a:pt x="13993" y="12"/>
                    <a:pt x="13727" y="4"/>
                  </a:cubicBezTo>
                  <a:close/>
                  <a:moveTo>
                    <a:pt x="13519" y="1502"/>
                  </a:moveTo>
                  <a:cubicBezTo>
                    <a:pt x="15206" y="1502"/>
                    <a:pt x="16891" y="2256"/>
                    <a:pt x="18177" y="3762"/>
                  </a:cubicBezTo>
                  <a:cubicBezTo>
                    <a:pt x="20751" y="6776"/>
                    <a:pt x="20751" y="11662"/>
                    <a:pt x="18177" y="14675"/>
                  </a:cubicBezTo>
                  <a:cubicBezTo>
                    <a:pt x="15604" y="17689"/>
                    <a:pt x="11432" y="17689"/>
                    <a:pt x="8859" y="14675"/>
                  </a:cubicBezTo>
                  <a:cubicBezTo>
                    <a:pt x="6285" y="11662"/>
                    <a:pt x="6285" y="6776"/>
                    <a:pt x="8859" y="3762"/>
                  </a:cubicBezTo>
                  <a:cubicBezTo>
                    <a:pt x="10146" y="2256"/>
                    <a:pt x="11832" y="1502"/>
                    <a:pt x="13519" y="150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2" name="Shape 63784">
              <a:extLst>
                <a:ext uri="{FF2B5EF4-FFF2-40B4-BE49-F238E27FC236}">
                  <a16:creationId xmlns:a16="http://schemas.microsoft.com/office/drawing/2014/main" id="{DD6C550D-611F-2F4D-BCFF-E66E6F24637C}"/>
                </a:ext>
              </a:extLst>
            </p:cNvPr>
            <p:cNvSpPr/>
            <p:nvPr/>
          </p:nvSpPr>
          <p:spPr>
            <a:xfrm rot="1580872">
              <a:off x="2017726" y="7926795"/>
              <a:ext cx="1483125" cy="20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589" extrusionOk="0">
                  <a:moveTo>
                    <a:pt x="10595" y="0"/>
                  </a:moveTo>
                  <a:cubicBezTo>
                    <a:pt x="8658" y="-11"/>
                    <a:pt x="6966" y="973"/>
                    <a:pt x="6511" y="2374"/>
                  </a:cubicBezTo>
                  <a:cubicBezTo>
                    <a:pt x="6004" y="3937"/>
                    <a:pt x="7160" y="5534"/>
                    <a:pt x="9193" y="6078"/>
                  </a:cubicBezTo>
                  <a:lnTo>
                    <a:pt x="17099" y="6090"/>
                  </a:lnTo>
                  <a:cubicBezTo>
                    <a:pt x="19108" y="6274"/>
                    <a:pt x="20936" y="5211"/>
                    <a:pt x="21182" y="3715"/>
                  </a:cubicBezTo>
                  <a:cubicBezTo>
                    <a:pt x="21429" y="2220"/>
                    <a:pt x="20001" y="859"/>
                    <a:pt x="17992" y="676"/>
                  </a:cubicBezTo>
                  <a:lnTo>
                    <a:pt x="10595" y="0"/>
                  </a:lnTo>
                  <a:close/>
                  <a:moveTo>
                    <a:pt x="8596" y="6130"/>
                  </a:moveTo>
                  <a:cubicBezTo>
                    <a:pt x="6587" y="5946"/>
                    <a:pt x="4759" y="7009"/>
                    <a:pt x="4512" y="8504"/>
                  </a:cubicBezTo>
                  <a:cubicBezTo>
                    <a:pt x="4266" y="9999"/>
                    <a:pt x="5694" y="11360"/>
                    <a:pt x="7703" y="11544"/>
                  </a:cubicBezTo>
                  <a:lnTo>
                    <a:pt x="15088" y="12219"/>
                  </a:lnTo>
                  <a:cubicBezTo>
                    <a:pt x="17096" y="12403"/>
                    <a:pt x="18925" y="11339"/>
                    <a:pt x="19171" y="9844"/>
                  </a:cubicBezTo>
                  <a:cubicBezTo>
                    <a:pt x="19418" y="8349"/>
                    <a:pt x="17989" y="6988"/>
                    <a:pt x="15981" y="6805"/>
                  </a:cubicBezTo>
                  <a:lnTo>
                    <a:pt x="8596" y="6130"/>
                  </a:lnTo>
                  <a:close/>
                  <a:moveTo>
                    <a:pt x="6007" y="11544"/>
                  </a:moveTo>
                  <a:cubicBezTo>
                    <a:pt x="4214" y="11383"/>
                    <a:pt x="2585" y="12334"/>
                    <a:pt x="2368" y="13669"/>
                  </a:cubicBezTo>
                  <a:cubicBezTo>
                    <a:pt x="2152" y="15000"/>
                    <a:pt x="3422" y="16210"/>
                    <a:pt x="5210" y="16376"/>
                  </a:cubicBezTo>
                  <a:lnTo>
                    <a:pt x="12459" y="17039"/>
                  </a:lnTo>
                  <a:cubicBezTo>
                    <a:pt x="14247" y="17200"/>
                    <a:pt x="15873" y="16254"/>
                    <a:pt x="16096" y="14923"/>
                  </a:cubicBezTo>
                  <a:cubicBezTo>
                    <a:pt x="16319" y="13589"/>
                    <a:pt x="15046" y="12370"/>
                    <a:pt x="13256" y="12206"/>
                  </a:cubicBezTo>
                  <a:lnTo>
                    <a:pt x="6007" y="11544"/>
                  </a:lnTo>
                  <a:close/>
                  <a:moveTo>
                    <a:pt x="3213" y="16379"/>
                  </a:moveTo>
                  <a:cubicBezTo>
                    <a:pt x="1643" y="16236"/>
                    <a:pt x="214" y="17067"/>
                    <a:pt x="22" y="18235"/>
                  </a:cubicBezTo>
                  <a:cubicBezTo>
                    <a:pt x="-171" y="19404"/>
                    <a:pt x="945" y="20468"/>
                    <a:pt x="2515" y="20611"/>
                  </a:cubicBezTo>
                  <a:lnTo>
                    <a:pt x="6619" y="21589"/>
                  </a:lnTo>
                  <a:cubicBezTo>
                    <a:pt x="7236" y="21453"/>
                    <a:pt x="7850" y="21308"/>
                    <a:pt x="8461" y="21154"/>
                  </a:cubicBezTo>
                  <a:cubicBezTo>
                    <a:pt x="9836" y="20809"/>
                    <a:pt x="11269" y="20323"/>
                    <a:pt x="11652" y="19298"/>
                  </a:cubicBezTo>
                  <a:cubicBezTo>
                    <a:pt x="12106" y="18084"/>
                    <a:pt x="10852" y="16889"/>
                    <a:pt x="9159" y="16923"/>
                  </a:cubicBezTo>
                  <a:cubicBezTo>
                    <a:pt x="8168" y="16832"/>
                    <a:pt x="7177" y="16742"/>
                    <a:pt x="6186" y="16651"/>
                  </a:cubicBezTo>
                  <a:cubicBezTo>
                    <a:pt x="5195" y="16560"/>
                    <a:pt x="4204" y="16470"/>
                    <a:pt x="3213" y="1637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8339125C-DF7B-D243-BA02-9C794E692740}"/>
                </a:ext>
              </a:extLst>
            </p:cNvPr>
            <p:cNvSpPr/>
            <p:nvPr/>
          </p:nvSpPr>
          <p:spPr>
            <a:xfrm rot="4640872">
              <a:off x="1320227" y="7158255"/>
              <a:ext cx="1777436" cy="2262997"/>
            </a:xfrm>
            <a:custGeom>
              <a:avLst/>
              <a:gdLst>
                <a:gd name="connsiteX0" fmla="*/ 9885 w 1300821"/>
                <a:gd name="connsiteY0" fmla="*/ 412519 h 1656180"/>
                <a:gd name="connsiteX1" fmla="*/ 101766 w 1300821"/>
                <a:gd name="connsiteY1" fmla="*/ 308586 h 1656180"/>
                <a:gd name="connsiteX2" fmla="*/ 664489 w 1300821"/>
                <a:gd name="connsiteY2" fmla="*/ 30366 h 1656180"/>
                <a:gd name="connsiteX3" fmla="*/ 734137 w 1300821"/>
                <a:gd name="connsiteY3" fmla="*/ 12207 h 1656180"/>
                <a:gd name="connsiteX4" fmla="*/ 748771 w 1300821"/>
                <a:gd name="connsiteY4" fmla="*/ 14254 h 1656180"/>
                <a:gd name="connsiteX5" fmla="*/ 1012689 w 1300821"/>
                <a:gd name="connsiteY5" fmla="*/ 30 h 1656180"/>
                <a:gd name="connsiteX6" fmla="*/ 1197176 w 1300821"/>
                <a:gd name="connsiteY6" fmla="*/ 178023 h 1656180"/>
                <a:gd name="connsiteX7" fmla="*/ 1019185 w 1300821"/>
                <a:gd name="connsiteY7" fmla="*/ 362496 h 1656180"/>
                <a:gd name="connsiteX8" fmla="*/ 785164 w 1300821"/>
                <a:gd name="connsiteY8" fmla="*/ 375108 h 1656180"/>
                <a:gd name="connsiteX9" fmla="*/ 441881 w 1300821"/>
                <a:gd name="connsiteY9" fmla="*/ 544833 h 1656180"/>
                <a:gd name="connsiteX10" fmla="*/ 693343 w 1300821"/>
                <a:gd name="connsiteY10" fmla="*/ 663528 h 1656180"/>
                <a:gd name="connsiteX11" fmla="*/ 943539 w 1300821"/>
                <a:gd name="connsiteY11" fmla="*/ 803589 h 1656180"/>
                <a:gd name="connsiteX12" fmla="*/ 1126712 w 1300821"/>
                <a:gd name="connsiteY12" fmla="*/ 1002213 h 1656180"/>
                <a:gd name="connsiteX13" fmla="*/ 1195639 w 1300821"/>
                <a:gd name="connsiteY13" fmla="*/ 1109451 h 1656180"/>
                <a:gd name="connsiteX14" fmla="*/ 1250136 w 1300821"/>
                <a:gd name="connsiteY14" fmla="*/ 1227817 h 1656180"/>
                <a:gd name="connsiteX15" fmla="*/ 1299786 w 1300821"/>
                <a:gd name="connsiteY15" fmla="*/ 1412434 h 1656180"/>
                <a:gd name="connsiteX16" fmla="*/ 1190622 w 1300821"/>
                <a:gd name="connsiteY16" fmla="*/ 1574569 h 1656180"/>
                <a:gd name="connsiteX17" fmla="*/ 784268 w 1300821"/>
                <a:gd name="connsiteY17" fmla="*/ 1626860 h 1656180"/>
                <a:gd name="connsiteX18" fmla="*/ 517289 w 1300821"/>
                <a:gd name="connsiteY18" fmla="*/ 1402973 h 1656180"/>
                <a:gd name="connsiteX19" fmla="*/ 94462 w 1300821"/>
                <a:gd name="connsiteY19" fmla="*/ 737626 h 1656180"/>
                <a:gd name="connsiteX20" fmla="*/ 34430 w 1300821"/>
                <a:gd name="connsiteY20" fmla="*/ 587922 h 1656180"/>
                <a:gd name="connsiteX21" fmla="*/ 31878 w 1300821"/>
                <a:gd name="connsiteY21" fmla="*/ 568560 h 1656180"/>
                <a:gd name="connsiteX22" fmla="*/ 18427 w 1300821"/>
                <a:gd name="connsiteY22" fmla="*/ 550990 h 1656180"/>
                <a:gd name="connsiteX23" fmla="*/ 9885 w 1300821"/>
                <a:gd name="connsiteY23" fmla="*/ 412519 h 165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0821" h="1656180">
                  <a:moveTo>
                    <a:pt x="9885" y="412519"/>
                  </a:moveTo>
                  <a:cubicBezTo>
                    <a:pt x="24965" y="368653"/>
                    <a:pt x="56782" y="330543"/>
                    <a:pt x="101766" y="308586"/>
                  </a:cubicBezTo>
                  <a:lnTo>
                    <a:pt x="664489" y="30366"/>
                  </a:lnTo>
                  <a:cubicBezTo>
                    <a:pt x="686978" y="19383"/>
                    <a:pt x="710628" y="13480"/>
                    <a:pt x="734137" y="12207"/>
                  </a:cubicBezTo>
                  <a:lnTo>
                    <a:pt x="748771" y="14254"/>
                  </a:lnTo>
                  <a:lnTo>
                    <a:pt x="1012689" y="30"/>
                  </a:lnTo>
                  <a:cubicBezTo>
                    <a:pt x="1112789" y="-1766"/>
                    <a:pt x="1195390" y="77922"/>
                    <a:pt x="1197176" y="178023"/>
                  </a:cubicBezTo>
                  <a:cubicBezTo>
                    <a:pt x="1198960" y="278122"/>
                    <a:pt x="1119256" y="360717"/>
                    <a:pt x="1019185" y="362496"/>
                  </a:cubicBezTo>
                  <a:lnTo>
                    <a:pt x="785164" y="375108"/>
                  </a:lnTo>
                  <a:lnTo>
                    <a:pt x="441881" y="544833"/>
                  </a:lnTo>
                  <a:lnTo>
                    <a:pt x="693343" y="663528"/>
                  </a:lnTo>
                  <a:cubicBezTo>
                    <a:pt x="780941" y="702640"/>
                    <a:pt x="868985" y="744946"/>
                    <a:pt x="943539" y="803589"/>
                  </a:cubicBezTo>
                  <a:cubicBezTo>
                    <a:pt x="1017142" y="861479"/>
                    <a:pt x="1075619" y="932815"/>
                    <a:pt x="1126712" y="1002213"/>
                  </a:cubicBezTo>
                  <a:cubicBezTo>
                    <a:pt x="1152398" y="1037114"/>
                    <a:pt x="1176127" y="1072531"/>
                    <a:pt x="1195639" y="1109451"/>
                  </a:cubicBezTo>
                  <a:cubicBezTo>
                    <a:pt x="1216507" y="1148860"/>
                    <a:pt x="1232525" y="1189496"/>
                    <a:pt x="1250136" y="1227817"/>
                  </a:cubicBezTo>
                  <a:cubicBezTo>
                    <a:pt x="1276748" y="1285693"/>
                    <a:pt x="1306810" y="1342416"/>
                    <a:pt x="1299786" y="1412434"/>
                  </a:cubicBezTo>
                  <a:cubicBezTo>
                    <a:pt x="1292961" y="1480482"/>
                    <a:pt x="1246391" y="1535000"/>
                    <a:pt x="1190622" y="1574569"/>
                  </a:cubicBezTo>
                  <a:cubicBezTo>
                    <a:pt x="1076155" y="1656000"/>
                    <a:pt x="923772" y="1682264"/>
                    <a:pt x="784268" y="1626860"/>
                  </a:cubicBezTo>
                  <a:cubicBezTo>
                    <a:pt x="674347" y="1583164"/>
                    <a:pt x="591901" y="1494387"/>
                    <a:pt x="517289" y="1402973"/>
                  </a:cubicBezTo>
                  <a:cubicBezTo>
                    <a:pt x="350514" y="1198787"/>
                    <a:pt x="212549" y="973251"/>
                    <a:pt x="94462" y="737626"/>
                  </a:cubicBezTo>
                  <a:cubicBezTo>
                    <a:pt x="70344" y="689497"/>
                    <a:pt x="47182" y="639030"/>
                    <a:pt x="34430" y="587922"/>
                  </a:cubicBezTo>
                  <a:lnTo>
                    <a:pt x="31878" y="568560"/>
                  </a:lnTo>
                  <a:lnTo>
                    <a:pt x="18427" y="550990"/>
                  </a:lnTo>
                  <a:cubicBezTo>
                    <a:pt x="-3538" y="506009"/>
                    <a:pt x="-5195" y="456386"/>
                    <a:pt x="9885" y="4125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4" name="Shape 63788">
              <a:extLst>
                <a:ext uri="{FF2B5EF4-FFF2-40B4-BE49-F238E27FC236}">
                  <a16:creationId xmlns:a16="http://schemas.microsoft.com/office/drawing/2014/main" id="{E3AA3399-9146-8343-A612-EC3B55392616}"/>
                </a:ext>
              </a:extLst>
            </p:cNvPr>
            <p:cNvSpPr/>
            <p:nvPr/>
          </p:nvSpPr>
          <p:spPr>
            <a:xfrm rot="3140872">
              <a:off x="1325991" y="9188278"/>
              <a:ext cx="584525" cy="102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0" y="0"/>
                  </a:moveTo>
                  <a:lnTo>
                    <a:pt x="0" y="98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3038"/>
                  </a:lnTo>
                  <a:lnTo>
                    <a:pt x="174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5" name="Shape 63789">
              <a:extLst>
                <a:ext uri="{FF2B5EF4-FFF2-40B4-BE49-F238E27FC236}">
                  <a16:creationId xmlns:a16="http://schemas.microsoft.com/office/drawing/2014/main" id="{E7B400CD-89E2-2F4C-9539-2ED700BFEB0B}"/>
                </a:ext>
              </a:extLst>
            </p:cNvPr>
            <p:cNvSpPr/>
            <p:nvPr/>
          </p:nvSpPr>
          <p:spPr>
            <a:xfrm rot="3140872">
              <a:off x="1030715" y="8523917"/>
              <a:ext cx="673591" cy="128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508" y="297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6" name="Shape 63791">
              <a:extLst>
                <a:ext uri="{FF2B5EF4-FFF2-40B4-BE49-F238E27FC236}">
                  <a16:creationId xmlns:a16="http://schemas.microsoft.com/office/drawing/2014/main" id="{DCDC9294-B7E0-3547-96AB-34B349E784FF}"/>
                </a:ext>
              </a:extLst>
            </p:cNvPr>
            <p:cNvSpPr/>
            <p:nvPr/>
          </p:nvSpPr>
          <p:spPr>
            <a:xfrm>
              <a:off x="-5659" y="8746368"/>
              <a:ext cx="1978169" cy="297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3" y="0"/>
                  </a:moveTo>
                  <a:lnTo>
                    <a:pt x="0" y="4817"/>
                  </a:lnTo>
                  <a:lnTo>
                    <a:pt x="0" y="21600"/>
                  </a:lnTo>
                  <a:lnTo>
                    <a:pt x="21600" y="10520"/>
                  </a:lnTo>
                  <a:lnTo>
                    <a:pt x="939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7" name="Shape 63792">
              <a:extLst>
                <a:ext uri="{FF2B5EF4-FFF2-40B4-BE49-F238E27FC236}">
                  <a16:creationId xmlns:a16="http://schemas.microsoft.com/office/drawing/2014/main" id="{990537E0-9CD6-1245-B32D-50C60E5038CE}"/>
                </a:ext>
              </a:extLst>
            </p:cNvPr>
            <p:cNvSpPr/>
            <p:nvPr/>
          </p:nvSpPr>
          <p:spPr>
            <a:xfrm rot="3140872" flipH="1">
              <a:off x="590982" y="9204225"/>
              <a:ext cx="241935" cy="241935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  <p:sp>
          <p:nvSpPr>
            <p:cNvPr id="58" name="Shape 63793">
              <a:extLst>
                <a:ext uri="{FF2B5EF4-FFF2-40B4-BE49-F238E27FC236}">
                  <a16:creationId xmlns:a16="http://schemas.microsoft.com/office/drawing/2014/main" id="{38D731E3-136E-EE48-B838-1670103D8B86}"/>
                </a:ext>
              </a:extLst>
            </p:cNvPr>
            <p:cNvSpPr/>
            <p:nvPr/>
          </p:nvSpPr>
          <p:spPr>
            <a:xfrm rot="3140872" flipH="1">
              <a:off x="204709" y="9502255"/>
              <a:ext cx="241935" cy="241935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E04F4A78-2998-3F48-B3E5-FF7571E32F61}"/>
              </a:ext>
            </a:extLst>
          </p:cNvPr>
          <p:cNvSpPr/>
          <p:nvPr/>
        </p:nvSpPr>
        <p:spPr>
          <a:xfrm>
            <a:off x="5648964" y="1182028"/>
            <a:ext cx="6104422" cy="417224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A7C6E-BF4D-1B4F-8C17-CF226373A82B}"/>
              </a:ext>
            </a:extLst>
          </p:cNvPr>
          <p:cNvSpPr/>
          <p:nvPr/>
        </p:nvSpPr>
        <p:spPr>
          <a:xfrm>
            <a:off x="5699911" y="1436879"/>
            <a:ext cx="59196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Global hotspot of biodiversity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Potential hotspot for </a:t>
            </a:r>
            <a:r>
              <a:rPr lang="en-US" sz="2400" b="1" i="1" dirty="0"/>
              <a:t>spillover events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Viral </a:t>
            </a:r>
            <a:r>
              <a:rPr lang="en-US" sz="2400" b="1" dirty="0" err="1"/>
              <a:t>zoonoses</a:t>
            </a:r>
            <a:r>
              <a:rPr lang="en-US" sz="2400" b="1" dirty="0"/>
              <a:t> (</a:t>
            </a:r>
            <a:r>
              <a:rPr lang="en-US" sz="2400" b="1" i="1" dirty="0"/>
              <a:t>i.e.</a:t>
            </a:r>
            <a:r>
              <a:rPr lang="en-US" sz="2400" b="1" dirty="0"/>
              <a:t>, </a:t>
            </a:r>
            <a:r>
              <a:rPr lang="en-US" sz="2400" b="1" dirty="0" err="1"/>
              <a:t>Nipah</a:t>
            </a:r>
            <a:r>
              <a:rPr lang="en-US" sz="2400" b="1" dirty="0"/>
              <a:t>/Hendra virus infection, H1N1 Swine flu, SARS, COVID-19)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Development of economic corridors and their integration into the new </a:t>
            </a:r>
            <a:r>
              <a:rPr lang="en-US" sz="2400" b="1" i="1" dirty="0"/>
              <a:t>Silk Roads</a:t>
            </a:r>
            <a:endParaRPr lang="en-US" sz="2400" b="1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Climate change and human activities leading to  biodiversity loss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0205" y="2007279"/>
            <a:ext cx="3351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Southeast</a:t>
            </a:r>
            <a:r>
              <a:rPr lang="fr-FR" sz="2400" b="1" dirty="0">
                <a:solidFill>
                  <a:schemeClr val="accent1"/>
                </a:solidFill>
              </a:rPr>
              <a:t> Asia (SEA) - </a:t>
            </a:r>
            <a:r>
              <a:rPr lang="fr-FR" sz="2400" b="1" dirty="0" err="1">
                <a:solidFill>
                  <a:schemeClr val="accent1"/>
                </a:solidFill>
              </a:rPr>
              <a:t>Greater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Mekong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region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5754DF0-B5DC-3E49-91ED-53CDFDE1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745" y="5799614"/>
            <a:ext cx="1060110" cy="754697"/>
          </a:xfrm>
          <a:prstGeom prst="rect">
            <a:avLst/>
          </a:prstGeom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E416CA6A-4627-3C4D-AA98-9DC5C6CEA59C}"/>
              </a:ext>
            </a:extLst>
          </p:cNvPr>
          <p:cNvSpPr txBox="1"/>
          <p:nvPr/>
        </p:nvSpPr>
        <p:spPr>
          <a:xfrm>
            <a:off x="781878" y="218276"/>
            <a:ext cx="619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Poppins" pitchFamily="2" charset="77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84162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AFB040-EB08-D24D-8994-084539F2E55A}"/>
              </a:ext>
            </a:extLst>
          </p:cNvPr>
          <p:cNvSpPr/>
          <p:nvPr/>
        </p:nvSpPr>
        <p:spPr>
          <a:xfrm>
            <a:off x="3565270" y="286180"/>
            <a:ext cx="7906294" cy="1261884"/>
          </a:xfrm>
          <a:prstGeom prst="rect">
            <a:avLst/>
          </a:prstGeom>
          <a:solidFill>
            <a:srgbClr val="067744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LONG-TERM SCIENTIFIC OBJECTIVES: </a:t>
            </a:r>
            <a:r>
              <a:rPr lang="en-US" sz="2400" b="1" dirty="0">
                <a:solidFill>
                  <a:schemeClr val="bg1"/>
                </a:solidFill>
              </a:rPr>
              <a:t>To understand how new zoonotic infections can emerge, spread, and how they can be stopped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B7F442-6940-6443-BFE2-0CD88109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13" y="146032"/>
            <a:ext cx="2217611" cy="1578727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FB9F1BA7-1735-CB47-92F0-636DB2B2C2D2}"/>
              </a:ext>
            </a:extLst>
          </p:cNvPr>
          <p:cNvGrpSpPr/>
          <p:nvPr/>
        </p:nvGrpSpPr>
        <p:grpSpPr>
          <a:xfrm>
            <a:off x="225760" y="1838095"/>
            <a:ext cx="6778044" cy="1200329"/>
            <a:chOff x="1182813" y="1983054"/>
            <a:chExt cx="5455010" cy="120032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E28A5FF-304C-E84E-868E-2CBDDA43C8E5}"/>
                </a:ext>
              </a:extLst>
            </p:cNvPr>
            <p:cNvSpPr txBox="1"/>
            <p:nvPr/>
          </p:nvSpPr>
          <p:spPr>
            <a:xfrm>
              <a:off x="1907745" y="1983054"/>
              <a:ext cx="4730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/>
                <a:t>Molecular characterization /epidemiology of pathogens of zoonotic potential </a:t>
              </a:r>
              <a:endParaRPr lang="fr-FR" sz="2400" b="1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14F46BA-3C0F-6946-A9CD-901DA17F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2813" y="2089207"/>
              <a:ext cx="710672" cy="668770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608E497-9F0C-3B4E-AA0C-A5C18FFB61B6}"/>
              </a:ext>
            </a:extLst>
          </p:cNvPr>
          <p:cNvGrpSpPr/>
          <p:nvPr/>
        </p:nvGrpSpPr>
        <p:grpSpPr>
          <a:xfrm>
            <a:off x="1338875" y="2896364"/>
            <a:ext cx="4699586" cy="3961636"/>
            <a:chOff x="4976509" y="2778783"/>
            <a:chExt cx="4798070" cy="407921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A22DE42-F83C-394B-8AA7-4325EB495F67}"/>
                </a:ext>
              </a:extLst>
            </p:cNvPr>
            <p:cNvGrpSpPr/>
            <p:nvPr/>
          </p:nvGrpSpPr>
          <p:grpSpPr>
            <a:xfrm>
              <a:off x="5136060" y="3248053"/>
              <a:ext cx="2996721" cy="3609947"/>
              <a:chOff x="4194117" y="1813492"/>
              <a:chExt cx="3272780" cy="4047673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3C5DC902-7E78-AD44-BF4C-A8B61D33DE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94117" y="1813492"/>
                <a:ext cx="3272780" cy="4047673"/>
                <a:chOff x="1457774" y="775226"/>
                <a:chExt cx="2843096" cy="3516255"/>
              </a:xfrm>
            </p:grpSpPr>
            <p:pic>
              <p:nvPicPr>
                <p:cNvPr id="11" name="Picture 8">
                  <a:extLst>
                    <a:ext uri="{FF2B5EF4-FFF2-40B4-BE49-F238E27FC236}">
                      <a16:creationId xmlns:a16="http://schemas.microsoft.com/office/drawing/2014/main" id="{F7558B54-39AC-914F-B9E8-02EE4220B2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1428" y="775226"/>
                  <a:ext cx="827044" cy="3571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747D56C1-268F-9845-A8F1-E3089E010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370260" y="1252680"/>
                  <a:ext cx="610864" cy="558875"/>
                </a:xfrm>
                <a:prstGeom prst="rect">
                  <a:avLst/>
                </a:prstGeom>
              </p:spPr>
            </p:pic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1D362092-B700-0743-B7DF-B728408455C3}"/>
                    </a:ext>
                  </a:extLst>
                </p:cNvPr>
                <p:cNvSpPr/>
                <p:nvPr/>
              </p:nvSpPr>
              <p:spPr>
                <a:xfrm flipH="1">
                  <a:off x="1646356" y="1138795"/>
                  <a:ext cx="864096" cy="999045"/>
                </a:xfrm>
                <a:prstGeom prst="arc">
                  <a:avLst>
                    <a:gd name="adj1" fmla="val 17234375"/>
                    <a:gd name="adj2" fmla="val 3374501"/>
                  </a:avLst>
                </a:prstGeom>
                <a:ln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id="{93A14F4A-ED1F-974F-A2C6-8FE24BD0463B}"/>
                    </a:ext>
                  </a:extLst>
                </p:cNvPr>
                <p:cNvSpPr/>
                <p:nvPr/>
              </p:nvSpPr>
              <p:spPr>
                <a:xfrm rot="3815398">
                  <a:off x="2005201" y="1599736"/>
                  <a:ext cx="663245" cy="504861"/>
                </a:xfrm>
                <a:prstGeom prst="arc">
                  <a:avLst>
                    <a:gd name="adj1" fmla="val 17234375"/>
                    <a:gd name="adj2" fmla="val 21237149"/>
                  </a:avLst>
                </a:prstGeom>
                <a:ln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16C224D3-2EED-9643-810B-B0104D561A38}"/>
                    </a:ext>
                  </a:extLst>
                </p:cNvPr>
                <p:cNvSpPr/>
                <p:nvPr/>
              </p:nvSpPr>
              <p:spPr>
                <a:xfrm rot="19438863">
                  <a:off x="2212634" y="858812"/>
                  <a:ext cx="775320" cy="559966"/>
                </a:xfrm>
                <a:prstGeom prst="arc">
                  <a:avLst>
                    <a:gd name="adj1" fmla="val 17234375"/>
                    <a:gd name="adj2" fmla="val 3374501"/>
                  </a:avLst>
                </a:prstGeom>
                <a:ln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AF4F13AB-A104-C140-8316-00947E7821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57774" y="1794609"/>
                  <a:ext cx="180000" cy="183978"/>
                </a:xfrm>
                <a:prstGeom prst="rect">
                  <a:avLst/>
                </a:prstGeom>
              </p:spPr>
            </p:pic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id="{1FBC3919-D264-1242-964E-BB30A216B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641709" y="1442876"/>
                  <a:ext cx="288000" cy="176416"/>
                </a:xfrm>
                <a:prstGeom prst="rect">
                  <a:avLst/>
                </a:prstGeom>
              </p:spPr>
            </p:pic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8CDF7AE0-3804-D744-AAF9-B19E9D8A3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13871" y="1845282"/>
                  <a:ext cx="288000" cy="176416"/>
                </a:xfrm>
                <a:prstGeom prst="rect">
                  <a:avLst/>
                </a:prstGeom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9375E290-5118-8443-99B6-F073183D2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574668" y="920976"/>
                  <a:ext cx="288000" cy="176416"/>
                </a:xfrm>
                <a:prstGeom prst="rect">
                  <a:avLst/>
                </a:prstGeom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25E96E13-E694-C341-8D38-25620A393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03765" y="2168721"/>
                  <a:ext cx="791315" cy="941392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E77ABA1C-E1AD-4B4B-BEDD-5ADD1F045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989560" y="3600755"/>
                  <a:ext cx="649283" cy="690726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4581A7FC-9DB1-FF43-8A74-47BE3E56B5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677308" y="3484539"/>
                  <a:ext cx="623562" cy="383258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91E458A-5528-484F-A44E-B66F293EF1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12003" y="3565014"/>
                  <a:ext cx="624004" cy="669173"/>
                </a:xfrm>
                <a:prstGeom prst="rect">
                  <a:avLst/>
                </a:prstGeom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EBBDE60E-6982-7142-9347-2CEE9447EC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57774" y="3541531"/>
                  <a:ext cx="755827" cy="541447"/>
                </a:xfrm>
                <a:prstGeom prst="rect">
                  <a:avLst/>
                </a:prstGeom>
              </p:spPr>
            </p:pic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62D8992C-0F14-0444-80F7-66130C570D73}"/>
                    </a:ext>
                  </a:extLst>
                </p:cNvPr>
                <p:cNvCxnSpPr/>
                <p:nvPr/>
              </p:nvCxnSpPr>
              <p:spPr>
                <a:xfrm flipH="1">
                  <a:off x="2230112" y="3160893"/>
                  <a:ext cx="260849" cy="3360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015B87C6-B619-244C-87E3-8E68779FDD36}"/>
                    </a:ext>
                  </a:extLst>
                </p:cNvPr>
                <p:cNvCxnSpPr/>
                <p:nvPr/>
              </p:nvCxnSpPr>
              <p:spPr>
                <a:xfrm>
                  <a:off x="3050731" y="3355241"/>
                  <a:ext cx="124431" cy="32092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avec flèche 26">
                  <a:extLst>
                    <a:ext uri="{FF2B5EF4-FFF2-40B4-BE49-F238E27FC236}">
                      <a16:creationId xmlns:a16="http://schemas.microsoft.com/office/drawing/2014/main" id="{2F7E79F9-C8D5-7E47-9889-4A90D2DC52A4}"/>
                    </a:ext>
                  </a:extLst>
                </p:cNvPr>
                <p:cNvCxnSpPr/>
                <p:nvPr/>
              </p:nvCxnSpPr>
              <p:spPr>
                <a:xfrm>
                  <a:off x="3364594" y="3201349"/>
                  <a:ext cx="269048" cy="2362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A5C66327-F8BE-7F42-B369-809D44861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9638" y="1915817"/>
                  <a:ext cx="180000" cy="183978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6EA0BDBB-D56F-394B-92C5-B91C79286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42776" y="3355241"/>
                  <a:ext cx="180000" cy="183978"/>
                </a:xfrm>
                <a:prstGeom prst="rect">
                  <a:avLst/>
                </a:prstGeom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F0498CB9-B1B2-594A-A2E4-F167C9E21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80856" y="3160080"/>
                  <a:ext cx="180000" cy="183978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7FBA71B3-50B9-A346-BC1D-DF26273AF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13107" y="3368496"/>
                  <a:ext cx="180000" cy="183978"/>
                </a:xfrm>
                <a:prstGeom prst="rect">
                  <a:avLst/>
                </a:prstGeom>
              </p:spPr>
            </p:pic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BE9D9FC7-CF18-8345-BA4B-6A7E75741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5799" y="3412105"/>
                <a:ext cx="910908" cy="1083666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FD4F4659-7C6C-E145-ABCE-EA7B33BB7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0098" y="3637570"/>
                <a:ext cx="207204" cy="211783"/>
              </a:xfrm>
              <a:prstGeom prst="rect">
                <a:avLst/>
              </a:prstGeom>
            </p:spPr>
          </p:pic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19FDCB95-8084-AE46-A837-1CDE81EEDEB5}"/>
                  </a:ext>
                </a:extLst>
              </p:cNvPr>
              <p:cNvCxnSpPr/>
              <p:nvPr/>
            </p:nvCxnSpPr>
            <p:spPr>
              <a:xfrm flipH="1">
                <a:off x="5597420" y="3916063"/>
                <a:ext cx="39754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976DE949-C24B-C246-8C78-3B54E9C72C7F}"/>
                  </a:ext>
                </a:extLst>
              </p:cNvPr>
              <p:cNvCxnSpPr/>
              <p:nvPr/>
            </p:nvCxnSpPr>
            <p:spPr>
              <a:xfrm>
                <a:off x="5604091" y="3994425"/>
                <a:ext cx="41015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AE13213-6604-4747-8B40-0C56E0AD3E33}"/>
                </a:ext>
              </a:extLst>
            </p:cNvPr>
            <p:cNvSpPr txBox="1"/>
            <p:nvPr/>
          </p:nvSpPr>
          <p:spPr>
            <a:xfrm>
              <a:off x="4976509" y="2778783"/>
              <a:ext cx="4798070" cy="47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Identification of animal reservoirs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51658F9-071A-B94E-921C-0DE33E895DF9}"/>
              </a:ext>
            </a:extLst>
          </p:cNvPr>
          <p:cNvGrpSpPr/>
          <p:nvPr/>
        </p:nvGrpSpPr>
        <p:grpSpPr>
          <a:xfrm>
            <a:off x="5291494" y="5006396"/>
            <a:ext cx="4207300" cy="1920126"/>
            <a:chOff x="954406" y="4086743"/>
            <a:chExt cx="4207300" cy="192012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DD8964C-23CD-C74A-831C-3473B0C55529}"/>
                </a:ext>
              </a:extLst>
            </p:cNvPr>
            <p:cNvSpPr txBox="1"/>
            <p:nvPr/>
          </p:nvSpPr>
          <p:spPr>
            <a:xfrm>
              <a:off x="954406" y="4086743"/>
              <a:ext cx="4207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Identification of behavior risks of exposure and susceptible human populations</a:t>
              </a:r>
            </a:p>
          </p:txBody>
        </p:sp>
        <p:pic>
          <p:nvPicPr>
            <p:cNvPr id="38" name="Image 9" descr="SOC.png">
              <a:extLst>
                <a:ext uri="{FF2B5EF4-FFF2-40B4-BE49-F238E27FC236}">
                  <a16:creationId xmlns:a16="http://schemas.microsoft.com/office/drawing/2014/main" id="{D100B372-0717-6E4A-BD78-BEF392160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216" y="4791717"/>
              <a:ext cx="1143381" cy="121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12157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43D172D-AE8C-F74E-A638-B403AA60D79B}"/>
              </a:ext>
            </a:extLst>
          </p:cNvPr>
          <p:cNvGrpSpPr/>
          <p:nvPr/>
        </p:nvGrpSpPr>
        <p:grpSpPr>
          <a:xfrm>
            <a:off x="9973174" y="3922090"/>
            <a:ext cx="2126281" cy="2748565"/>
            <a:chOff x="8840136" y="3399639"/>
            <a:chExt cx="2126281" cy="2748565"/>
          </a:xfrm>
        </p:grpSpPr>
        <p:pic>
          <p:nvPicPr>
            <p:cNvPr id="39" name="Image 14" descr="images.png">
              <a:extLst>
                <a:ext uri="{FF2B5EF4-FFF2-40B4-BE49-F238E27FC236}">
                  <a16:creationId xmlns:a16="http://schemas.microsoft.com/office/drawing/2014/main" id="{AEFDFD7D-E615-E642-8C1C-5CDF0D6B7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9" t="12538" r="22481" b="13136"/>
            <a:stretch>
              <a:fillRect/>
            </a:stretch>
          </p:blipFill>
          <p:spPr bwMode="auto">
            <a:xfrm>
              <a:off x="8840136" y="3399639"/>
              <a:ext cx="2126281" cy="269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05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5F5F46A-C9FE-804D-A7E7-1447231E9493}"/>
                </a:ext>
              </a:extLst>
            </p:cNvPr>
            <p:cNvSpPr txBox="1"/>
            <p:nvPr/>
          </p:nvSpPr>
          <p:spPr>
            <a:xfrm>
              <a:off x="9113021" y="5224874"/>
              <a:ext cx="17534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New detection tests/ validation</a:t>
              </a:r>
              <a:endParaRPr lang="fr-FR" b="1" dirty="0"/>
            </a:p>
            <a:p>
              <a:endParaRPr lang="fr-FR" b="1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C9B54CC-71A0-CB46-94E6-4BB542DAA2F2}"/>
              </a:ext>
            </a:extLst>
          </p:cNvPr>
          <p:cNvGrpSpPr/>
          <p:nvPr/>
        </p:nvGrpSpPr>
        <p:grpSpPr>
          <a:xfrm>
            <a:off x="7142666" y="1683194"/>
            <a:ext cx="3252650" cy="3075014"/>
            <a:chOff x="5802625" y="1406051"/>
            <a:chExt cx="3115177" cy="2912593"/>
          </a:xfrm>
        </p:grpSpPr>
        <p:pic>
          <p:nvPicPr>
            <p:cNvPr id="41" name="Image 10" descr="Capture d’écran 2021-08-30 à 11.05.22.png">
              <a:extLst>
                <a:ext uri="{FF2B5EF4-FFF2-40B4-BE49-F238E27FC236}">
                  <a16:creationId xmlns:a16="http://schemas.microsoft.com/office/drawing/2014/main" id="{4F5F31DA-CB05-754D-9A99-96BF0C5A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625" y="1416088"/>
              <a:ext cx="3115176" cy="2902556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EB7A55B-3A8E-A44B-95DE-AB7440EE294E}"/>
                </a:ext>
              </a:extLst>
            </p:cNvPr>
            <p:cNvSpPr txBox="1"/>
            <p:nvPr/>
          </p:nvSpPr>
          <p:spPr>
            <a:xfrm>
              <a:off x="5802626" y="1406051"/>
              <a:ext cx="3115176" cy="1136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Identification of biodiversity rich areas/ anthropogenic pressure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148167" y="100167"/>
            <a:ext cx="125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How ?</a:t>
            </a:r>
          </a:p>
        </p:txBody>
      </p:sp>
    </p:spTree>
    <p:extLst>
      <p:ext uri="{BB962C8B-B14F-4D97-AF65-F5344CB8AC3E}">
        <p14:creationId xmlns:p14="http://schemas.microsoft.com/office/powerpoint/2010/main" val="359104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5C6730-A956-3D46-B10E-2AF3D425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799" y="952576"/>
            <a:ext cx="2936124" cy="22020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140BCC-6834-5847-AF7B-571612A5F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65" y="952576"/>
            <a:ext cx="2898886" cy="2174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8F1664-0401-9B43-B2A4-AAACB1FD6756}"/>
              </a:ext>
            </a:extLst>
          </p:cNvPr>
          <p:cNvSpPr/>
          <p:nvPr/>
        </p:nvSpPr>
        <p:spPr>
          <a:xfrm>
            <a:off x="1204914" y="351591"/>
            <a:ext cx="591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Develop/Strengthen Capacity </a:t>
            </a:r>
            <a:endParaRPr lang="fr-FR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5859F4-F557-9245-A7AC-6E6F9A78FB48}"/>
              </a:ext>
            </a:extLst>
          </p:cNvPr>
          <p:cNvSpPr/>
          <p:nvPr/>
        </p:nvSpPr>
        <p:spPr>
          <a:xfrm>
            <a:off x="1119570" y="1293130"/>
            <a:ext cx="3323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At the individual level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49B93-177C-3640-9A44-FB8C44A22446}"/>
              </a:ext>
            </a:extLst>
          </p:cNvPr>
          <p:cNvSpPr/>
          <p:nvPr/>
        </p:nvSpPr>
        <p:spPr>
          <a:xfrm>
            <a:off x="1119570" y="1739405"/>
            <a:ext cx="3474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one-on-one or group training –development of MOOC (international accreditation)</a:t>
            </a:r>
            <a:endParaRPr lang="fr-FR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Mentorship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FA36E-D905-7346-B5EE-E8FECEE15EB8}"/>
              </a:ext>
            </a:extLst>
          </p:cNvPr>
          <p:cNvSpPr/>
          <p:nvPr/>
        </p:nvSpPr>
        <p:spPr>
          <a:xfrm>
            <a:off x="1260726" y="3461094"/>
            <a:ext cx="2378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At the IJL level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01FBBD-E8EA-844F-826F-406906C429E7}"/>
              </a:ext>
            </a:extLst>
          </p:cNvPr>
          <p:cNvSpPr/>
          <p:nvPr/>
        </p:nvSpPr>
        <p:spPr>
          <a:xfrm>
            <a:off x="1204914" y="3944926"/>
            <a:ext cx="10877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/>
              <a:t>Networking with other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Forging partnerships with national institutions and NGOs : PRESTO Symposium (first semester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Empowering local communities and advocate for diseases 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Investing in new technological innovations </a:t>
            </a:r>
          </a:p>
        </p:txBody>
      </p:sp>
      <p:pic>
        <p:nvPicPr>
          <p:cNvPr id="11" name="Image 7" descr="download.jpg">
            <a:extLst>
              <a:ext uri="{FF2B5EF4-FFF2-40B4-BE49-F238E27FC236}">
                <a16:creationId xmlns:a16="http://schemas.microsoft.com/office/drawing/2014/main" id="{8DD82341-86FD-CC4E-BC05-9CB410DE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23" y="3586181"/>
            <a:ext cx="1215379" cy="53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 descr="download.png">
            <a:extLst>
              <a:ext uri="{FF2B5EF4-FFF2-40B4-BE49-F238E27FC236}">
                <a16:creationId xmlns:a16="http://schemas.microsoft.com/office/drawing/2014/main" id="{3C7F06DF-DDCB-6841-81D1-A944A5A91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31" y="3485761"/>
            <a:ext cx="691664" cy="69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3" descr="download.png">
            <a:extLst>
              <a:ext uri="{FF2B5EF4-FFF2-40B4-BE49-F238E27FC236}">
                <a16:creationId xmlns:a16="http://schemas.microsoft.com/office/drawing/2014/main" id="{0CF2A41F-B0D3-224A-A262-9C9D79C19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51" y="3406493"/>
            <a:ext cx="839070" cy="76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" descr="Fondation-Mérieux-logo.jpg">
            <a:extLst>
              <a:ext uri="{FF2B5EF4-FFF2-40B4-BE49-F238E27FC236}">
                <a16:creationId xmlns:a16="http://schemas.microsoft.com/office/drawing/2014/main" id="{3BCF15D6-8A22-9D47-B1FA-65205EBC2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88" y="3474644"/>
            <a:ext cx="770159" cy="7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0F9526-4FE4-FB4F-99E5-90F4BE600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4638" y="4629142"/>
            <a:ext cx="2841724" cy="21368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9F5A04-520D-814F-B501-3A627059B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8878" y="5167422"/>
            <a:ext cx="2146900" cy="16101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4A4795-11DF-6043-B75B-CDF9429FD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879" y="4897620"/>
            <a:ext cx="1404415" cy="18725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6F557FE-114F-D842-8C5E-FBFF736BC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4582" y="120114"/>
            <a:ext cx="1060110" cy="7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4">
            <a:extLst>
              <a:ext uri="{FF2B5EF4-FFF2-40B4-BE49-F238E27FC236}">
                <a16:creationId xmlns:a16="http://schemas.microsoft.com/office/drawing/2014/main" id="{AFC2DE4E-D733-984B-9960-691A87D1248B}"/>
              </a:ext>
            </a:extLst>
          </p:cNvPr>
          <p:cNvSpPr txBox="1"/>
          <p:nvPr/>
        </p:nvSpPr>
        <p:spPr>
          <a:xfrm rot="16200000">
            <a:off x="-243153" y="1890247"/>
            <a:ext cx="1978427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PRotect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2EE566-0F71-5E40-BD1A-0EBD2E63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005" y="554364"/>
            <a:ext cx="1951318" cy="1637469"/>
          </a:xfrm>
          <a:prstGeom prst="rect">
            <a:avLst/>
          </a:prstGeom>
        </p:spPr>
      </p:pic>
      <p:sp>
        <p:nvSpPr>
          <p:cNvPr id="14" name="Circle">
            <a:extLst>
              <a:ext uri="{FF2B5EF4-FFF2-40B4-BE49-F238E27FC236}">
                <a16:creationId xmlns:a16="http://schemas.microsoft.com/office/drawing/2014/main" id="{FA753436-AA9C-6445-894B-1092AA5F9BA2}"/>
              </a:ext>
            </a:extLst>
          </p:cNvPr>
          <p:cNvSpPr/>
          <p:nvPr/>
        </p:nvSpPr>
        <p:spPr>
          <a:xfrm>
            <a:off x="1072147" y="1132220"/>
            <a:ext cx="290330" cy="290330"/>
          </a:xfrm>
          <a:prstGeom prst="diamond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4B9CB-9910-0941-8CEF-43BA2FD7ABC0}"/>
              </a:ext>
            </a:extLst>
          </p:cNvPr>
          <p:cNvSpPr/>
          <p:nvPr/>
        </p:nvSpPr>
        <p:spPr>
          <a:xfrm>
            <a:off x="1465946" y="1545502"/>
            <a:ext cx="777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Low-cost/High-Tech production of 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edible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 crickets for 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sustainable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 agriculture and 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women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empowerment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 in Laos ( A 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Private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/Public South-</a:t>
            </a:r>
            <a:r>
              <a:rPr lang="fr-FR" b="1" i="1" dirty="0" err="1">
                <a:solidFill>
                  <a:srgbClr val="0070C0"/>
                </a:solidFill>
                <a:latin typeface="Corbel" panose="020B0503020204020204" pitchFamily="34" charset="0"/>
              </a:rPr>
              <a:t>North</a:t>
            </a:r>
            <a:r>
              <a:rPr lang="fr-FR" b="1" i="1" dirty="0">
                <a:solidFill>
                  <a:srgbClr val="0070C0"/>
                </a:solidFill>
                <a:latin typeface="Corbel" panose="020B0503020204020204" pitchFamily="34" charset="0"/>
              </a:rPr>
              <a:t> Consortium)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735D3B-7415-AF4C-8497-E53694A998B0}"/>
              </a:ext>
            </a:extLst>
          </p:cNvPr>
          <p:cNvSpPr/>
          <p:nvPr/>
        </p:nvSpPr>
        <p:spPr>
          <a:xfrm>
            <a:off x="2866547" y="1082265"/>
            <a:ext cx="2261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Research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 On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CricKET</a:t>
            </a:r>
            <a:endParaRPr lang="fr-FR" b="1" dirty="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A42CC2ED-875A-F640-AFCE-0728E5B99EAB}"/>
              </a:ext>
            </a:extLst>
          </p:cNvPr>
          <p:cNvSpPr txBox="1"/>
          <p:nvPr/>
        </p:nvSpPr>
        <p:spPr>
          <a:xfrm>
            <a:off x="1465945" y="1000386"/>
            <a:ext cx="15359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ROCKET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A002B-CE0E-FD40-8C7A-9A66E00DFC25}"/>
              </a:ext>
            </a:extLst>
          </p:cNvPr>
          <p:cNvSpPr/>
          <p:nvPr/>
        </p:nvSpPr>
        <p:spPr>
          <a:xfrm>
            <a:off x="8968150" y="4226067"/>
            <a:ext cx="27682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DEHARO Eric</a:t>
            </a:r>
          </a:p>
          <a:p>
            <a:r>
              <a:rPr lang="en-US" b="1" dirty="0"/>
              <a:t>LOCATELLI Sabrina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Fondazione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 A.L.A. per l’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Aiuto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Umanitario</a:t>
            </a:r>
            <a:endParaRPr lang="fr-FR" b="1" i="1" dirty="0"/>
          </a:p>
          <a:p>
            <a:endParaRPr lang="en-US" b="1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273C67B-AF4B-3444-A7D8-670C9C0D6D5F}"/>
              </a:ext>
            </a:extLst>
          </p:cNvPr>
          <p:cNvGrpSpPr/>
          <p:nvPr/>
        </p:nvGrpSpPr>
        <p:grpSpPr>
          <a:xfrm>
            <a:off x="1493171" y="2405979"/>
            <a:ext cx="7124356" cy="3648457"/>
            <a:chOff x="1493171" y="2320459"/>
            <a:chExt cx="7355866" cy="387252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B3473EE-F858-AC4B-A0A7-A026AD67C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3171" y="2325525"/>
              <a:ext cx="4774184" cy="3853601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13ABA23-4CAC-1E44-B30C-237D1F7D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355" y="2320459"/>
              <a:ext cx="2581682" cy="3872522"/>
            </a:xfrm>
            <a:prstGeom prst="rect">
              <a:avLst/>
            </a:prstGeom>
          </p:spPr>
        </p:pic>
      </p:grpSp>
      <p:sp>
        <p:nvSpPr>
          <p:cNvPr id="16" name="TextBox 39">
            <a:extLst>
              <a:ext uri="{FF2B5EF4-FFF2-40B4-BE49-F238E27FC236}">
                <a16:creationId xmlns:a16="http://schemas.microsoft.com/office/drawing/2014/main" id="{34FCE8EC-CF78-F442-ACFD-C364D10623DE}"/>
              </a:ext>
            </a:extLst>
          </p:cNvPr>
          <p:cNvSpPr txBox="1"/>
          <p:nvPr/>
        </p:nvSpPr>
        <p:spPr>
          <a:xfrm>
            <a:off x="1450196" y="270332"/>
            <a:ext cx="619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Poppins" pitchFamily="2" charset="77"/>
              </a:rPr>
              <a:t>Ongoing projects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0489F557-7A73-CD44-B905-E8F27C526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80" y="3171173"/>
            <a:ext cx="879510" cy="8866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60505A-B5EF-0644-B9B8-4D93C518B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4609" y="3171848"/>
            <a:ext cx="1133606" cy="8859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9250AB-BBAC-8147-8CAA-53C747D33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3197" y="2405979"/>
            <a:ext cx="1473200" cy="5842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0001F0C-99C6-C040-BF30-FC7C415059E3}"/>
              </a:ext>
            </a:extLst>
          </p:cNvPr>
          <p:cNvSpPr txBox="1"/>
          <p:nvPr/>
        </p:nvSpPr>
        <p:spPr>
          <a:xfrm>
            <a:off x="8057910" y="220943"/>
            <a:ext cx="179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1019C2-47F1-0649-8325-3B13BC50556A}"/>
              </a:ext>
            </a:extLst>
          </p:cNvPr>
          <p:cNvSpPr/>
          <p:nvPr/>
        </p:nvSpPr>
        <p:spPr>
          <a:xfrm>
            <a:off x="1391083" y="6033633"/>
            <a:ext cx="7474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hlinkClick r:id="rId9"/>
              </a:rPr>
              <a:t>https://en.ird.fr/rocket-project-information-and-recruitment-stage-future-cricket-breeders</a:t>
            </a:r>
            <a:endParaRPr lang="fr-FR" sz="1600" dirty="0"/>
          </a:p>
          <a:p>
            <a:r>
              <a:rPr lang="fr-FR" sz="1600" dirty="0">
                <a:hlinkClick r:id="rId10"/>
              </a:rPr>
              <a:t>https://rocket.ird.fr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7E0306A-5564-4447-9F2B-2B7FA587EBBA}"/>
              </a:ext>
            </a:extLst>
          </p:cNvPr>
          <p:cNvGrpSpPr/>
          <p:nvPr/>
        </p:nvGrpSpPr>
        <p:grpSpPr>
          <a:xfrm>
            <a:off x="9055566" y="4878840"/>
            <a:ext cx="2121414" cy="829705"/>
            <a:chOff x="6053197" y="706813"/>
            <a:chExt cx="1955686" cy="711869"/>
          </a:xfrm>
        </p:grpSpPr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CCD3EB3B-3886-F34F-A456-F933FEF48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BA5E74-7031-AB45-BEF7-02B121C4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7F85C0E-6FE7-1344-8446-B790BC40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0689ED65-C78C-5D4E-BD59-8C85BC42F291}"/>
              </a:ext>
            </a:extLst>
          </p:cNvPr>
          <p:cNvSpPr txBox="1"/>
          <p:nvPr/>
        </p:nvSpPr>
        <p:spPr>
          <a:xfrm>
            <a:off x="7093498" y="5782851"/>
            <a:ext cx="152402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b="1" dirty="0">
                <a:solidFill>
                  <a:schemeClr val="bg1"/>
                </a:solidFill>
              </a:rPr>
              <a:t>© Sabrina LOCATELLI</a:t>
            </a:r>
          </a:p>
        </p:txBody>
      </p:sp>
    </p:spTree>
    <p:extLst>
      <p:ext uri="{BB962C8B-B14F-4D97-AF65-F5344CB8AC3E}">
        <p14:creationId xmlns:p14="http://schemas.microsoft.com/office/powerpoint/2010/main" val="359522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5155BDC-EE67-2F4C-8912-F7A6FBFE5028}"/>
              </a:ext>
            </a:extLst>
          </p:cNvPr>
          <p:cNvSpPr/>
          <p:nvPr/>
        </p:nvSpPr>
        <p:spPr>
          <a:xfrm>
            <a:off x="8862067" y="731185"/>
            <a:ext cx="32782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LOCATELLI Sabrina</a:t>
            </a:r>
          </a:p>
          <a:p>
            <a:endParaRPr lang="en-US" sz="1400" u="sng" dirty="0"/>
          </a:p>
          <a:p>
            <a:endParaRPr lang="en-US" sz="1400" u="sng" dirty="0"/>
          </a:p>
          <a:p>
            <a:endParaRPr lang="fr-FR" sz="1400" b="1" dirty="0"/>
          </a:p>
          <a:p>
            <a:endParaRPr lang="fr-FR" sz="1400" b="1" dirty="0"/>
          </a:p>
          <a:p>
            <a:r>
              <a:rPr lang="fr-FR" sz="1400" b="1" dirty="0"/>
              <a:t>PABORIBOUNE </a:t>
            </a:r>
            <a:r>
              <a:rPr lang="fr-FR" sz="1400" b="1" dirty="0" err="1"/>
              <a:t>Phimpha</a:t>
            </a:r>
            <a:r>
              <a:rPr lang="fr-FR" sz="1400" dirty="0"/>
              <a:t> </a:t>
            </a:r>
            <a:endParaRPr lang="en-US" sz="1400" dirty="0"/>
          </a:p>
          <a:p>
            <a:endParaRPr lang="en-US" sz="1400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BELEN LOPEZ PEREZ Ana</a:t>
            </a:r>
            <a:r>
              <a:rPr lang="fr-FR" sz="1400" dirty="0"/>
              <a:t> 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SAYASONE </a:t>
            </a:r>
            <a:r>
              <a:rPr lang="en-US" sz="1400" b="1" dirty="0" err="1"/>
              <a:t>Somphou</a:t>
            </a:r>
            <a:endParaRPr lang="en-US" sz="1400" b="1" dirty="0"/>
          </a:p>
          <a:p>
            <a:endParaRPr lang="fr-FR" sz="1400" b="1" dirty="0"/>
          </a:p>
          <a:p>
            <a:endParaRPr lang="fr-FR" sz="1400" b="1" dirty="0"/>
          </a:p>
          <a:p>
            <a:endParaRPr lang="fr-FR" sz="1400" b="1" dirty="0"/>
          </a:p>
          <a:p>
            <a:r>
              <a:rPr lang="fr-FR" sz="1400" b="1" dirty="0"/>
              <a:t>PHAKEOVILAY </a:t>
            </a:r>
            <a:r>
              <a:rPr lang="fr-FR" sz="1400" b="1" dirty="0" err="1"/>
              <a:t>Chiobouaphing</a:t>
            </a:r>
            <a:r>
              <a:rPr lang="fr-FR" sz="1400" b="1" dirty="0"/>
              <a:t> </a:t>
            </a:r>
            <a:endParaRPr lang="fr-FR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E0E16329-E6E8-AA44-AE70-499967D3CF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483" y="4468801"/>
            <a:ext cx="792633" cy="799052"/>
          </a:xfrm>
          <a:prstGeom prst="rect">
            <a:avLst/>
          </a:prstGeom>
        </p:spPr>
      </p:pic>
      <p:pic>
        <p:nvPicPr>
          <p:cNvPr id="6" name="Picture 12" descr="Home - Elephant Conservation CenterElephant Conservation ...">
            <a:extLst>
              <a:ext uri="{FF2B5EF4-FFF2-40B4-BE49-F238E27FC236}">
                <a16:creationId xmlns:a16="http://schemas.microsoft.com/office/drawing/2014/main" id="{FFFA1E7C-6E21-714D-8463-91DF945C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639" y="3251884"/>
            <a:ext cx="1393370" cy="813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9478750-3273-DF46-87A8-46C120917907}"/>
              </a:ext>
            </a:extLst>
          </p:cNvPr>
          <p:cNvGrpSpPr/>
          <p:nvPr/>
        </p:nvGrpSpPr>
        <p:grpSpPr>
          <a:xfrm>
            <a:off x="1133464" y="765222"/>
            <a:ext cx="7598516" cy="4664028"/>
            <a:chOff x="1826783" y="929871"/>
            <a:chExt cx="7695498" cy="540256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0CFF485-A9F9-9F49-83CF-F98EFCCF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6783" y="929871"/>
              <a:ext cx="7658108" cy="540256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322A6CF-0B09-0E42-AB4F-66B4DB0AA4AB}"/>
                </a:ext>
              </a:extLst>
            </p:cNvPr>
            <p:cNvSpPr txBox="1"/>
            <p:nvPr/>
          </p:nvSpPr>
          <p:spPr>
            <a:xfrm>
              <a:off x="7978800" y="5917262"/>
              <a:ext cx="1543481" cy="22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</a:rPr>
                <a:t>© Colette Gaillard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B9DA5CC-DB0D-EC45-BE9D-2A42F0411E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70" y="5605235"/>
            <a:ext cx="1885336" cy="10643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FCB438-B442-E547-861F-908C5163B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499" y="1025745"/>
            <a:ext cx="7451785" cy="154305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+mn-lt"/>
              </a:rPr>
              <a:t>The Emergence of Tuberculosis </a:t>
            </a:r>
            <a:br>
              <a:rPr lang="en-US" sz="3600" b="1" i="1" dirty="0">
                <a:solidFill>
                  <a:schemeClr val="bg1"/>
                </a:solidFill>
                <a:latin typeface="+mn-lt"/>
              </a:rPr>
            </a:br>
            <a:r>
              <a:rPr lang="en-US" sz="3600" b="1" i="1" dirty="0">
                <a:solidFill>
                  <a:schemeClr val="bg1"/>
                </a:solidFill>
                <a:latin typeface="+mn-lt"/>
              </a:rPr>
              <a:t>at the Human-Elephant Interface </a:t>
            </a:r>
            <a:br>
              <a:rPr lang="fr-FR" sz="3600" b="1" dirty="0">
                <a:solidFill>
                  <a:schemeClr val="bg1"/>
                </a:solidFill>
                <a:latin typeface="+mn-lt"/>
              </a:rPr>
            </a:b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40F61B-2A05-0C4A-B8BE-2920CC153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1871934"/>
            <a:ext cx="1054287" cy="5338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31AAFB7-8A0F-604D-8490-64E131A601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769128"/>
            <a:ext cx="1039797" cy="1039797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04B1E39B-1C28-DF40-9E34-9A65229FA4AA}"/>
              </a:ext>
            </a:extLst>
          </p:cNvPr>
          <p:cNvGrpSpPr/>
          <p:nvPr/>
        </p:nvGrpSpPr>
        <p:grpSpPr>
          <a:xfrm>
            <a:off x="75516" y="3674848"/>
            <a:ext cx="1020954" cy="1015345"/>
            <a:chOff x="-1760036" y="3777521"/>
            <a:chExt cx="1385282" cy="12853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93D688-DB6A-5E48-B88A-2AF37CBC872C}"/>
                </a:ext>
              </a:extLst>
            </p:cNvPr>
            <p:cNvSpPr/>
            <p:nvPr/>
          </p:nvSpPr>
          <p:spPr>
            <a:xfrm>
              <a:off x="-1753849" y="3777521"/>
              <a:ext cx="1379095" cy="12853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DE3827-7312-1149-960D-646F594E3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60036" y="3797001"/>
              <a:ext cx="1265836" cy="1265836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41B7A8F6-5A9E-CF44-B922-B5BB1679A1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2425895"/>
            <a:ext cx="980460" cy="1137333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20CF9CF-4349-E743-8404-AA1DF45EAE64}"/>
              </a:ext>
            </a:extLst>
          </p:cNvPr>
          <p:cNvCxnSpPr/>
          <p:nvPr/>
        </p:nvCxnSpPr>
        <p:spPr>
          <a:xfrm>
            <a:off x="8783551" y="731185"/>
            <a:ext cx="0" cy="6015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970E724-858C-454D-AA61-751B1686AC3A}"/>
              </a:ext>
            </a:extLst>
          </p:cNvPr>
          <p:cNvCxnSpPr>
            <a:cxnSpLocks/>
          </p:cNvCxnSpPr>
          <p:nvPr/>
        </p:nvCxnSpPr>
        <p:spPr>
          <a:xfrm flipH="1">
            <a:off x="1158647" y="5517242"/>
            <a:ext cx="7494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FF9ED83-AC7D-CB42-8B71-421EAE933A66}"/>
              </a:ext>
            </a:extLst>
          </p:cNvPr>
          <p:cNvSpPr txBox="1"/>
          <p:nvPr/>
        </p:nvSpPr>
        <p:spPr>
          <a:xfrm>
            <a:off x="8915287" y="229096"/>
            <a:ext cx="179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LAOS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D180E25-A186-DD40-9C86-11BFF39EED8F}"/>
              </a:ext>
            </a:extLst>
          </p:cNvPr>
          <p:cNvGrpSpPr/>
          <p:nvPr/>
        </p:nvGrpSpPr>
        <p:grpSpPr>
          <a:xfrm>
            <a:off x="8956503" y="1051143"/>
            <a:ext cx="943030" cy="406524"/>
            <a:chOff x="6053197" y="706813"/>
            <a:chExt cx="1955686" cy="711869"/>
          </a:xfrm>
        </p:grpSpPr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1A1B478B-BD69-8F4A-92E2-CCDC042A9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D68CEB5-9387-7446-A872-24AB7C593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339B194-C172-7145-9DF9-DBC246EF5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pic>
        <p:nvPicPr>
          <p:cNvPr id="34" name="Picture 36">
            <a:extLst>
              <a:ext uri="{FF2B5EF4-FFF2-40B4-BE49-F238E27FC236}">
                <a16:creationId xmlns:a16="http://schemas.microsoft.com/office/drawing/2014/main" id="{97E020EC-86A5-B54C-97D4-D81690817D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835" y="1050210"/>
            <a:ext cx="689157" cy="4083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CFA7DFC-B51C-9C48-9381-7899ACED2493}"/>
              </a:ext>
            </a:extLst>
          </p:cNvPr>
          <p:cNvSpPr/>
          <p:nvPr/>
        </p:nvSpPr>
        <p:spPr>
          <a:xfrm>
            <a:off x="1176679" y="5742241"/>
            <a:ext cx="2729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CHENG </a:t>
            </a:r>
            <a:r>
              <a:rPr lang="en-US" b="1" dirty="0" err="1">
                <a:latin typeface="Arial" panose="020B0604020202020204" pitchFamily="34" charset="0"/>
                <a:ea typeface="Calibri" panose="020F0502020204030204" pitchFamily="34" charset="0"/>
              </a:rPr>
              <a:t>Sokleaph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FR" dirty="0"/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6AC081-5971-AA40-89A3-1EAE0AB32FEF}"/>
              </a:ext>
            </a:extLst>
          </p:cNvPr>
          <p:cNvSpPr/>
          <p:nvPr/>
        </p:nvSpPr>
        <p:spPr>
          <a:xfrm>
            <a:off x="5000905" y="5751365"/>
            <a:ext cx="2104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CAMBODIA</a:t>
            </a:r>
            <a:endParaRPr lang="fr-FR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266E83-E755-B54D-9F64-BC0AAD9AF75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017" y="2070674"/>
            <a:ext cx="857622" cy="508221"/>
          </a:xfrm>
          <a:prstGeom prst="rect">
            <a:avLst/>
          </a:prstGeom>
        </p:spPr>
      </p:pic>
      <p:sp>
        <p:nvSpPr>
          <p:cNvPr id="39" name="TextBox 44">
            <a:extLst>
              <a:ext uri="{FF2B5EF4-FFF2-40B4-BE49-F238E27FC236}">
                <a16:creationId xmlns:a16="http://schemas.microsoft.com/office/drawing/2014/main" id="{118B51CA-FB74-2446-9350-7A80A80C5C38}"/>
              </a:ext>
            </a:extLst>
          </p:cNvPr>
          <p:cNvSpPr txBox="1"/>
          <p:nvPr/>
        </p:nvSpPr>
        <p:spPr>
          <a:xfrm rot="16200000">
            <a:off x="-572134" y="5498639"/>
            <a:ext cx="1978427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PRotect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40" name="TextBox 46">
            <a:extLst>
              <a:ext uri="{FF2B5EF4-FFF2-40B4-BE49-F238E27FC236}">
                <a16:creationId xmlns:a16="http://schemas.microsoft.com/office/drawing/2014/main" id="{57991382-B5BE-744B-81B1-590B7961D509}"/>
              </a:ext>
            </a:extLst>
          </p:cNvPr>
          <p:cNvSpPr txBox="1"/>
          <p:nvPr/>
        </p:nvSpPr>
        <p:spPr>
          <a:xfrm rot="16200000">
            <a:off x="32435" y="5413496"/>
            <a:ext cx="1808141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42" name="Sous-titre 2">
            <a:extLst>
              <a:ext uri="{FF2B5EF4-FFF2-40B4-BE49-F238E27FC236}">
                <a16:creationId xmlns:a16="http://schemas.microsoft.com/office/drawing/2014/main" id="{DF6FC0C1-BEA8-9D48-B4C0-2BE6B78D834C}"/>
              </a:ext>
            </a:extLst>
          </p:cNvPr>
          <p:cNvSpPr txBox="1">
            <a:spLocks/>
          </p:cNvSpPr>
          <p:nvPr/>
        </p:nvSpPr>
        <p:spPr>
          <a:xfrm>
            <a:off x="1841413" y="223464"/>
            <a:ext cx="5263742" cy="532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ELAOS-</a:t>
            </a:r>
            <a:r>
              <a:rPr lang="en-US" sz="3200" b="1" dirty="0" err="1"/>
              <a:t>ELephAntuberculOSis</a:t>
            </a:r>
            <a:endParaRPr lang="fr-FR" sz="3200" b="1" dirty="0"/>
          </a:p>
          <a:p>
            <a:endParaRPr lang="fr-FR" sz="3200" b="1" dirty="0"/>
          </a:p>
        </p:txBody>
      </p:sp>
      <p:sp>
        <p:nvSpPr>
          <p:cNvPr id="43" name="Circle">
            <a:extLst>
              <a:ext uri="{FF2B5EF4-FFF2-40B4-BE49-F238E27FC236}">
                <a16:creationId xmlns:a16="http://schemas.microsoft.com/office/drawing/2014/main" id="{601CB4C9-EBEE-0E4B-B22D-DD15848A0185}"/>
              </a:ext>
            </a:extLst>
          </p:cNvPr>
          <p:cNvSpPr/>
          <p:nvPr/>
        </p:nvSpPr>
        <p:spPr>
          <a:xfrm>
            <a:off x="1609278" y="327811"/>
            <a:ext cx="290330" cy="290330"/>
          </a:xfrm>
          <a:prstGeom prst="diamond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5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44BDB51-5A7A-9244-B2C6-94C04491D9DB}"/>
              </a:ext>
            </a:extLst>
          </p:cNvPr>
          <p:cNvSpPr/>
          <p:nvPr/>
        </p:nvSpPr>
        <p:spPr>
          <a:xfrm>
            <a:off x="8771519" y="700555"/>
            <a:ext cx="327829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LOCATELLI Sabrina </a:t>
            </a:r>
          </a:p>
          <a:p>
            <a:endParaRPr lang="en-US" sz="1400" u="sng" dirty="0"/>
          </a:p>
          <a:p>
            <a:endParaRPr lang="en-US" sz="1400" u="sng" dirty="0"/>
          </a:p>
          <a:p>
            <a:endParaRPr lang="en-US" sz="1400" u="sng" dirty="0"/>
          </a:p>
          <a:p>
            <a:endParaRPr lang="en-US" sz="1400" u="sng" dirty="0"/>
          </a:p>
          <a:p>
            <a:endParaRPr lang="en-US" sz="1400" u="sng" dirty="0"/>
          </a:p>
          <a:p>
            <a:r>
              <a:rPr lang="en-US" sz="1600" b="1" dirty="0"/>
              <a:t>COUDRAT Camille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600" b="1" dirty="0"/>
              <a:t>SAYASONE </a:t>
            </a:r>
            <a:r>
              <a:rPr lang="en-US" sz="1600" b="1" dirty="0" err="1"/>
              <a:t>Somphou</a:t>
            </a:r>
            <a:endParaRPr lang="en-US" sz="1600" b="1" dirty="0"/>
          </a:p>
          <a:p>
            <a:endParaRPr lang="fr-FR" sz="1400" b="1" dirty="0"/>
          </a:p>
          <a:p>
            <a:endParaRPr lang="fr-FR" sz="1400" b="1" dirty="0"/>
          </a:p>
          <a:p>
            <a:endParaRPr lang="fr-FR" sz="1400" b="1" dirty="0"/>
          </a:p>
          <a:p>
            <a:endParaRPr lang="fr-FR" sz="1400" b="1" dirty="0"/>
          </a:p>
          <a:p>
            <a:r>
              <a:rPr lang="fr-FR" sz="1600" b="1" dirty="0"/>
              <a:t>PHAKEOVILAY </a:t>
            </a:r>
            <a:r>
              <a:rPr lang="fr-FR" sz="1600" b="1" dirty="0" err="1"/>
              <a:t>Chiobouaphing</a:t>
            </a:r>
            <a:endParaRPr lang="fr-FR" sz="16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600" b="1" dirty="0"/>
              <a:t>THEPPANGNA </a:t>
            </a:r>
            <a:r>
              <a:rPr lang="en-US" sz="1600" b="1" dirty="0" err="1"/>
              <a:t>Watthana</a:t>
            </a:r>
            <a:r>
              <a:rPr lang="en-US" sz="1600" dirty="0"/>
              <a:t> </a:t>
            </a:r>
            <a:endParaRPr lang="fr-FR" sz="1600" b="1" dirty="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037245D1-8C0B-0D43-AE46-229C545EF8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497" y="3120838"/>
            <a:ext cx="792633" cy="79905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8AAF907-8ACB-4541-A542-A76D8C9CBB04}"/>
              </a:ext>
            </a:extLst>
          </p:cNvPr>
          <p:cNvGrpSpPr/>
          <p:nvPr/>
        </p:nvGrpSpPr>
        <p:grpSpPr>
          <a:xfrm>
            <a:off x="1073269" y="769129"/>
            <a:ext cx="8283544" cy="4031471"/>
            <a:chOff x="1011474" y="769128"/>
            <a:chExt cx="7494853" cy="396663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5761E06-A8E5-5F4B-AE44-BFA6760BE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26" r="-526"/>
            <a:stretch/>
          </p:blipFill>
          <p:spPr>
            <a:xfrm>
              <a:off x="1011474" y="769128"/>
              <a:ext cx="6937501" cy="380943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1DE8B0F-528C-3047-B1D7-27927B116803}"/>
                </a:ext>
              </a:extLst>
            </p:cNvPr>
            <p:cNvSpPr txBox="1"/>
            <p:nvPr/>
          </p:nvSpPr>
          <p:spPr>
            <a:xfrm>
              <a:off x="6395635" y="4335656"/>
              <a:ext cx="2110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solidFill>
                    <a:schemeClr val="bg1"/>
                  </a:solidFill>
                </a:rPr>
                <a:t>Association ANOULAK ©</a:t>
              </a:r>
            </a:p>
            <a:p>
              <a:endParaRPr lang="fr-FR" sz="1000" b="1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DC4C2C3-3E95-AB44-BA39-2B12ECAE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80" y="2280924"/>
            <a:ext cx="6502646" cy="614503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n-lt"/>
              </a:rPr>
              <a:t>A One-Health approach to estimate the prevalence and genetic diversity of gastrointestinal pathogens circulating among elephants, domesticated bovines and the human population living at the edge of the </a:t>
            </a:r>
            <a:r>
              <a:rPr lang="en-US" sz="2400" b="1" i="1" dirty="0" err="1">
                <a:solidFill>
                  <a:schemeClr val="bg1"/>
                </a:solidFill>
                <a:latin typeface="+mn-lt"/>
              </a:rPr>
              <a:t>Nakai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-Nam </a:t>
            </a:r>
            <a:r>
              <a:rPr lang="en-US" sz="2400" b="1" i="1" dirty="0" err="1">
                <a:solidFill>
                  <a:schemeClr val="bg1"/>
                </a:solidFill>
                <a:latin typeface="+mn-lt"/>
              </a:rPr>
              <a:t>Theun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 National Park, Laos </a:t>
            </a:r>
            <a:endParaRPr lang="fr-FR" sz="2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8FC884-5FEA-A64D-8DCA-839F74CF6D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1829070"/>
            <a:ext cx="1054287" cy="5338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5777E6-F140-C54E-9FF7-5C470F0DB2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769128"/>
            <a:ext cx="1039797" cy="1039797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EF9AA68-DB77-0C4D-ACED-718217FB6AAA}"/>
              </a:ext>
            </a:extLst>
          </p:cNvPr>
          <p:cNvGrpSpPr/>
          <p:nvPr/>
        </p:nvGrpSpPr>
        <p:grpSpPr>
          <a:xfrm>
            <a:off x="75516" y="3631984"/>
            <a:ext cx="935958" cy="891889"/>
            <a:chOff x="-1760036" y="3777521"/>
            <a:chExt cx="1385282" cy="1285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F5F218-D62A-DE46-BD99-5452A305A5A3}"/>
                </a:ext>
              </a:extLst>
            </p:cNvPr>
            <p:cNvSpPr/>
            <p:nvPr/>
          </p:nvSpPr>
          <p:spPr>
            <a:xfrm>
              <a:off x="-1753849" y="3777521"/>
              <a:ext cx="1379095" cy="12853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5D825B1-BA5F-734A-B6F5-A4DDD68B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60036" y="3797001"/>
              <a:ext cx="1265836" cy="1265836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CF495A80-BA0E-C042-9BC7-8A816BD2E0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4" y="2383031"/>
            <a:ext cx="980460" cy="113733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03D3277-90EE-1140-A8A2-67CFA90C7A3A}"/>
              </a:ext>
            </a:extLst>
          </p:cNvPr>
          <p:cNvGrpSpPr/>
          <p:nvPr/>
        </p:nvGrpSpPr>
        <p:grpSpPr>
          <a:xfrm>
            <a:off x="1256288" y="5013336"/>
            <a:ext cx="6462699" cy="1339049"/>
            <a:chOff x="1531752" y="5212842"/>
            <a:chExt cx="6462699" cy="133904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DCAF2BE-B9CA-FA46-8EE5-C0A7EAAB55FF}"/>
                </a:ext>
              </a:extLst>
            </p:cNvPr>
            <p:cNvSpPr txBox="1"/>
            <p:nvPr/>
          </p:nvSpPr>
          <p:spPr>
            <a:xfrm>
              <a:off x="1531752" y="5624430"/>
              <a:ext cx="1754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/>
                <a:t>MALAYSIA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F59AB5-7A7B-634E-B324-7E3B5AE7B0E7}"/>
                </a:ext>
              </a:extLst>
            </p:cNvPr>
            <p:cNvSpPr/>
            <p:nvPr/>
          </p:nvSpPr>
          <p:spPr>
            <a:xfrm>
              <a:off x="1535585" y="5212842"/>
              <a:ext cx="52457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GOSSENS Benoit</a:t>
              </a:r>
              <a:endParaRPr lang="fr-FR" sz="1600" b="1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A8DC097-B6AC-2743-B0F9-0EBA9E545EF7}"/>
                </a:ext>
              </a:extLst>
            </p:cNvPr>
            <p:cNvGrpSpPr/>
            <p:nvPr/>
          </p:nvGrpSpPr>
          <p:grpSpPr>
            <a:xfrm>
              <a:off x="3584779" y="5382119"/>
              <a:ext cx="4409672" cy="1169772"/>
              <a:chOff x="4737221" y="3018125"/>
              <a:chExt cx="3996633" cy="1026558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3CB99C02-D70F-144D-9121-E73438C1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7221" y="3018125"/>
                <a:ext cx="1026558" cy="1026558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801F63AD-FF5A-D84F-83DD-C12452508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7539" y="3043342"/>
                <a:ext cx="976315" cy="942059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2E3200B3-54C2-6E44-BDBD-6556EDA78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382"/>
              <a:stretch/>
            </p:blipFill>
            <p:spPr>
              <a:xfrm>
                <a:off x="6232959" y="3043342"/>
                <a:ext cx="983800" cy="959898"/>
              </a:xfrm>
              <a:prstGeom prst="rect">
                <a:avLst/>
              </a:prstGeom>
            </p:spPr>
          </p:pic>
        </p:grp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6B95043-D940-CF44-9DD5-928125E4669C}"/>
              </a:ext>
            </a:extLst>
          </p:cNvPr>
          <p:cNvSpPr txBox="1"/>
          <p:nvPr/>
        </p:nvSpPr>
        <p:spPr>
          <a:xfrm>
            <a:off x="8802228" y="245986"/>
            <a:ext cx="179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LAOS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7B84CD2-DF52-514C-A259-D5F8D882A0F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5155" y="5478758"/>
            <a:ext cx="617460" cy="9368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6DAC41-4223-ED42-ABE6-36D4FE2B25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875" y="1864779"/>
            <a:ext cx="795415" cy="795415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90D3672A-0677-4B47-B4D2-C661F5AC29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063" y="5726270"/>
            <a:ext cx="618812" cy="618812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3C2EA10-90D5-9243-A3D3-97FC0700CFEC}"/>
              </a:ext>
            </a:extLst>
          </p:cNvPr>
          <p:cNvGrpSpPr/>
          <p:nvPr/>
        </p:nvGrpSpPr>
        <p:grpSpPr>
          <a:xfrm>
            <a:off x="8916104" y="1128213"/>
            <a:ext cx="943030" cy="406524"/>
            <a:chOff x="6053197" y="706813"/>
            <a:chExt cx="1955686" cy="711869"/>
          </a:xfrm>
        </p:grpSpPr>
        <p:pic>
          <p:nvPicPr>
            <p:cNvPr id="27" name="Picture 34">
              <a:extLst>
                <a:ext uri="{FF2B5EF4-FFF2-40B4-BE49-F238E27FC236}">
                  <a16:creationId xmlns:a16="http://schemas.microsoft.com/office/drawing/2014/main" id="{57BBF032-6487-9842-9E1B-0BA971D6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476" y="706813"/>
              <a:ext cx="914407" cy="60683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B4AC7AC-9A1B-B241-9000-C7946BEB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931864"/>
              <a:ext cx="975197" cy="486818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587AD79-A7EA-2040-A6D3-91A632C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97" y="706813"/>
              <a:ext cx="1008238" cy="236410"/>
            </a:xfrm>
            <a:prstGeom prst="rect">
              <a:avLst/>
            </a:prstGeom>
          </p:spPr>
        </p:pic>
      </p:grpSp>
      <p:pic>
        <p:nvPicPr>
          <p:cNvPr id="30" name="Picture 36">
            <a:extLst>
              <a:ext uri="{FF2B5EF4-FFF2-40B4-BE49-F238E27FC236}">
                <a16:creationId xmlns:a16="http://schemas.microsoft.com/office/drawing/2014/main" id="{93BED348-84BD-E546-A5A3-619DFC13B0F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067" y="1106117"/>
            <a:ext cx="689157" cy="408390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62CF49E-D139-0544-AE74-B230CA675125}"/>
              </a:ext>
            </a:extLst>
          </p:cNvPr>
          <p:cNvCxnSpPr/>
          <p:nvPr/>
        </p:nvCxnSpPr>
        <p:spPr>
          <a:xfrm>
            <a:off x="8783551" y="731185"/>
            <a:ext cx="0" cy="6015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6B0A673-150C-9941-8CFF-B7450D0BB950}"/>
              </a:ext>
            </a:extLst>
          </p:cNvPr>
          <p:cNvCxnSpPr>
            <a:cxnSpLocks/>
          </p:cNvCxnSpPr>
          <p:nvPr/>
        </p:nvCxnSpPr>
        <p:spPr>
          <a:xfrm flipH="1">
            <a:off x="1115783" y="4788569"/>
            <a:ext cx="7494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8BA7D648-AAE7-DB49-BDD0-789E9EF3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EA497-6797-CE45-8496-C1AA64457010}" type="slidenum">
              <a:rPr lang="fr-FR" smtClean="0"/>
              <a:t>9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5097EF-9765-D642-8EA5-3D69B087EF17}"/>
              </a:ext>
            </a:extLst>
          </p:cNvPr>
          <p:cNvSpPr txBox="1"/>
          <p:nvPr/>
        </p:nvSpPr>
        <p:spPr>
          <a:xfrm>
            <a:off x="1559597" y="195081"/>
            <a:ext cx="259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ONENAKAI</a:t>
            </a: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B2F9B541-BE49-874D-92DB-FC55B3892E97}"/>
              </a:ext>
            </a:extLst>
          </p:cNvPr>
          <p:cNvSpPr txBox="1"/>
          <p:nvPr/>
        </p:nvSpPr>
        <p:spPr>
          <a:xfrm rot="16200000">
            <a:off x="-601018" y="5363370"/>
            <a:ext cx="1978427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PRotect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id="{32B70FBC-2992-4147-8A7B-20CFAB301E72}"/>
              </a:ext>
            </a:extLst>
          </p:cNvPr>
          <p:cNvSpPr/>
          <p:nvPr/>
        </p:nvSpPr>
        <p:spPr>
          <a:xfrm>
            <a:off x="1072147" y="314799"/>
            <a:ext cx="290330" cy="290330"/>
          </a:xfrm>
          <a:prstGeom prst="diamond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TextBox 46">
            <a:extLst>
              <a:ext uri="{FF2B5EF4-FFF2-40B4-BE49-F238E27FC236}">
                <a16:creationId xmlns:a16="http://schemas.microsoft.com/office/drawing/2014/main" id="{7C22B62A-F119-D64B-9525-1E9B4F260FE7}"/>
              </a:ext>
            </a:extLst>
          </p:cNvPr>
          <p:cNvSpPr txBox="1"/>
          <p:nvPr/>
        </p:nvSpPr>
        <p:spPr>
          <a:xfrm rot="16200000">
            <a:off x="4725" y="5413496"/>
            <a:ext cx="1808141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itchFamily="2" charset="77"/>
              </a:rPr>
              <a:t>dEtect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39364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17890</TotalTime>
  <Words>766</Words>
  <Application>Microsoft Office PowerPoint</Application>
  <PresentationFormat>Widescreen</PresentationFormat>
  <Paragraphs>239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Lato Light</vt:lpstr>
      <vt:lpstr>Poppins</vt:lpstr>
      <vt:lpstr>Times New Roman</vt:lpstr>
      <vt:lpstr>Verdana</vt:lpstr>
      <vt:lpstr>Wingdings</vt:lpstr>
      <vt:lpstr>Thème Office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Emergence of Tuberculosis  at the Human-Elephant Interface  </vt:lpstr>
      <vt:lpstr>A One-Health approach to estimate the prevalence and genetic diversity of gastrointestinal pathogens circulating among elephants, domesticated bovines and the human population living at the edge of the Nakai-Nam Theun National Park, Laos </vt:lpstr>
      <vt:lpstr>PowerPoint Presentation</vt:lpstr>
      <vt:lpstr>PowerPoint Presentation</vt:lpstr>
      <vt:lpstr>PowerPoint Presentation</vt:lpstr>
      <vt:lpstr>PowerPoint Presentation</vt:lpstr>
      <vt:lpstr>Survey of zoonotic viruses in wildlife and high-risk human populations in Chiang Mai Province</vt:lpstr>
      <vt:lpstr>Survey of tuberculosis in household pets living in pulmonary tuberculosis patient house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PRESTO (PRotect-dEtect-STOp)</dc:title>
  <dc:creator>Microsoft Office User</dc:creator>
  <cp:lastModifiedBy>WOOTTICHAI KHAMDUANG</cp:lastModifiedBy>
  <cp:revision>96</cp:revision>
  <cp:lastPrinted>2022-07-18T16:00:32Z</cp:lastPrinted>
  <dcterms:created xsi:type="dcterms:W3CDTF">2022-07-05T07:23:46Z</dcterms:created>
  <dcterms:modified xsi:type="dcterms:W3CDTF">2023-03-13T22:23:02Z</dcterms:modified>
</cp:coreProperties>
</file>